
<file path=[Content_Types].xml><?xml version="1.0" encoding="utf-8"?>
<Types xmlns="http://schemas.openxmlformats.org/package/2006/content-types">
  <Default Extension="png" ContentType="image/png"/>
  <Default Extension="bin" ContentType="application/vnd.openxmlformats-officedocument.oleObject"/>
  <Default Extension="wmf" ContentType="image/x-wmf"/>
  <Default Extension="jpeg" ContentType="image/jpeg"/>
  <Default Extension="rels" ContentType="application/vnd.openxmlformats-package.relationships+xml"/>
  <Default Extension="xml" ContentType="application/xml"/>
  <Default Extension="wav" ContentType="audio/wav"/>
  <Default Extension="wdp" ContentType="image/vnd.ms-photo"/>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22"/>
  </p:notesMasterIdLst>
  <p:sldIdLst>
    <p:sldId id="256" r:id="rId2"/>
    <p:sldId id="282" r:id="rId3"/>
    <p:sldId id="460" r:id="rId4"/>
    <p:sldId id="471" r:id="rId5"/>
    <p:sldId id="465" r:id="rId6"/>
    <p:sldId id="472" r:id="rId7"/>
    <p:sldId id="473" r:id="rId8"/>
    <p:sldId id="466" r:id="rId9"/>
    <p:sldId id="476" r:id="rId10"/>
    <p:sldId id="474" r:id="rId11"/>
    <p:sldId id="477" r:id="rId12"/>
    <p:sldId id="475" r:id="rId13"/>
    <p:sldId id="478" r:id="rId14"/>
    <p:sldId id="467" r:id="rId15"/>
    <p:sldId id="479" r:id="rId16"/>
    <p:sldId id="278" r:id="rId17"/>
    <p:sldId id="273" r:id="rId18"/>
    <p:sldId id="274" r:id="rId19"/>
    <p:sldId id="275" r:id="rId20"/>
    <p:sldId id="276" r:id="rId2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B22C3F8C-7C3C-471F-8BFC-C71D47FE74E3}">
          <p14:sldIdLst>
            <p14:sldId id="256"/>
            <p14:sldId id="282"/>
            <p14:sldId id="460"/>
            <p14:sldId id="471"/>
            <p14:sldId id="465"/>
            <p14:sldId id="472"/>
            <p14:sldId id="473"/>
            <p14:sldId id="466"/>
            <p14:sldId id="476"/>
            <p14:sldId id="474"/>
            <p14:sldId id="477"/>
            <p14:sldId id="475"/>
            <p14:sldId id="478"/>
            <p14:sldId id="467"/>
            <p14:sldId id="479"/>
            <p14:sldId id="278"/>
            <p14:sldId id="273"/>
            <p14:sldId id="274"/>
            <p14:sldId id="275"/>
            <p14:sldId id="276"/>
          </p14:sldIdLst>
        </p14:section>
      </p14:section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1022F"/>
    <a:srgbClr val="160223"/>
    <a:srgbClr val="2C0346"/>
    <a:srgbClr val="3F003F"/>
    <a:srgbClr val="FFFF99"/>
    <a:srgbClr val="00003F"/>
    <a:srgbClr val="000066"/>
    <a:srgbClr val="FFFF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736" autoAdjust="0"/>
    <p:restoredTop sz="94660"/>
  </p:normalViewPr>
  <p:slideViewPr>
    <p:cSldViewPr>
      <p:cViewPr varScale="1">
        <p:scale>
          <a:sx n="72" d="100"/>
          <a:sy n="72" d="100"/>
        </p:scale>
        <p:origin x="-108" y="-516"/>
      </p:cViewPr>
      <p:guideLst>
        <p:guide orient="horz" pos="2160"/>
        <p:guide pos="2880"/>
      </p:guideLst>
    </p:cSldViewPr>
  </p:slideViewPr>
  <p:notesTextViewPr>
    <p:cViewPr>
      <p:scale>
        <a:sx n="1" d="1"/>
        <a:sy n="1" d="1"/>
      </p:scale>
      <p:origin x="0" y="0"/>
    </p:cViewPr>
  </p:notesTextViewPr>
  <p:sorterViewPr>
    <p:cViewPr>
      <p:scale>
        <a:sx n="100" d="100"/>
        <a:sy n="100" d="100"/>
      </p:scale>
      <p:origin x="0" y="1086"/>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10.wmf"/><Relationship Id="rId1" Type="http://schemas.openxmlformats.org/officeDocument/2006/relationships/image" Target="../media/image9.wmf"/></Relationships>
</file>

<file path=ppt/drawings/_rels/vmlDrawing10.vml.rels><?xml version="1.0" encoding="UTF-8" standalone="yes"?>
<Relationships xmlns="http://schemas.openxmlformats.org/package/2006/relationships"><Relationship Id="rId3" Type="http://schemas.openxmlformats.org/officeDocument/2006/relationships/image" Target="../media/image44.wmf"/><Relationship Id="rId2" Type="http://schemas.openxmlformats.org/officeDocument/2006/relationships/image" Target="../media/image43.wmf"/><Relationship Id="rId1" Type="http://schemas.openxmlformats.org/officeDocument/2006/relationships/image" Target="../media/image42.wmf"/><Relationship Id="rId6" Type="http://schemas.openxmlformats.org/officeDocument/2006/relationships/image" Target="../media/image47.wmf"/><Relationship Id="rId5" Type="http://schemas.openxmlformats.org/officeDocument/2006/relationships/image" Target="../media/image46.wmf"/><Relationship Id="rId4" Type="http://schemas.openxmlformats.org/officeDocument/2006/relationships/image" Target="../media/image45.wmf"/></Relationships>
</file>

<file path=ppt/drawings/_rels/vmlDrawing11.vml.rels><?xml version="1.0" encoding="UTF-8" standalone="yes"?>
<Relationships xmlns="http://schemas.openxmlformats.org/package/2006/relationships"><Relationship Id="rId3" Type="http://schemas.openxmlformats.org/officeDocument/2006/relationships/image" Target="../media/image30.wmf"/><Relationship Id="rId2" Type="http://schemas.openxmlformats.org/officeDocument/2006/relationships/image" Target="../media/image29.wmf"/><Relationship Id="rId1" Type="http://schemas.openxmlformats.org/officeDocument/2006/relationships/image" Target="../media/image31.wmf"/><Relationship Id="rId6" Type="http://schemas.openxmlformats.org/officeDocument/2006/relationships/image" Target="../media/image34.wmf"/><Relationship Id="rId5" Type="http://schemas.openxmlformats.org/officeDocument/2006/relationships/image" Target="../media/image49.wmf"/><Relationship Id="rId4" Type="http://schemas.openxmlformats.org/officeDocument/2006/relationships/image" Target="../media/image48.wmf"/></Relationships>
</file>

<file path=ppt/drawings/_rels/vmlDrawing12.vml.rels><?xml version="1.0" encoding="UTF-8" standalone="yes"?>
<Relationships xmlns="http://schemas.openxmlformats.org/package/2006/relationships"><Relationship Id="rId2" Type="http://schemas.openxmlformats.org/officeDocument/2006/relationships/image" Target="../media/image50.wmf"/><Relationship Id="rId1" Type="http://schemas.openxmlformats.org/officeDocument/2006/relationships/image" Target="../media/image39.w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13.wmf"/><Relationship Id="rId2" Type="http://schemas.openxmlformats.org/officeDocument/2006/relationships/image" Target="../media/image12.wmf"/><Relationship Id="rId1" Type="http://schemas.openxmlformats.org/officeDocument/2006/relationships/image" Target="../media/image11.wmf"/><Relationship Id="rId4" Type="http://schemas.openxmlformats.org/officeDocument/2006/relationships/image" Target="../media/image14.wmf"/></Relationships>
</file>

<file path=ppt/drawings/_rels/vmlDrawing3.vml.rels><?xml version="1.0" encoding="UTF-8" standalone="yes"?>
<Relationships xmlns="http://schemas.openxmlformats.org/package/2006/relationships"><Relationship Id="rId3" Type="http://schemas.openxmlformats.org/officeDocument/2006/relationships/image" Target="../media/image17.wmf"/><Relationship Id="rId2" Type="http://schemas.openxmlformats.org/officeDocument/2006/relationships/image" Target="../media/image16.wmf"/><Relationship Id="rId1" Type="http://schemas.openxmlformats.org/officeDocument/2006/relationships/image" Target="../media/image15.wmf"/></Relationships>
</file>

<file path=ppt/drawings/_rels/vmlDrawing4.vml.rels><?xml version="1.0" encoding="UTF-8" standalone="yes"?>
<Relationships xmlns="http://schemas.openxmlformats.org/package/2006/relationships"><Relationship Id="rId3" Type="http://schemas.openxmlformats.org/officeDocument/2006/relationships/image" Target="../media/image20.wmf"/><Relationship Id="rId7" Type="http://schemas.openxmlformats.org/officeDocument/2006/relationships/image" Target="../media/image24.wmf"/><Relationship Id="rId2" Type="http://schemas.openxmlformats.org/officeDocument/2006/relationships/image" Target="../media/image19.wmf"/><Relationship Id="rId1" Type="http://schemas.openxmlformats.org/officeDocument/2006/relationships/image" Target="../media/image18.wmf"/><Relationship Id="rId6" Type="http://schemas.openxmlformats.org/officeDocument/2006/relationships/image" Target="../media/image23.wmf"/><Relationship Id="rId5" Type="http://schemas.openxmlformats.org/officeDocument/2006/relationships/image" Target="../media/image22.wmf"/><Relationship Id="rId4" Type="http://schemas.openxmlformats.org/officeDocument/2006/relationships/image" Target="../media/image21.wmf"/></Relationships>
</file>

<file path=ppt/drawings/_rels/vmlDrawing5.vml.rels><?xml version="1.0" encoding="UTF-8" standalone="yes"?>
<Relationships xmlns="http://schemas.openxmlformats.org/package/2006/relationships"><Relationship Id="rId2" Type="http://schemas.openxmlformats.org/officeDocument/2006/relationships/image" Target="../media/image26.wmf"/><Relationship Id="rId1" Type="http://schemas.openxmlformats.org/officeDocument/2006/relationships/image" Target="../media/image25.wmf"/></Relationships>
</file>

<file path=ppt/drawings/_rels/vmlDrawing6.vml.rels><?xml version="1.0" encoding="UTF-8" standalone="yes"?>
<Relationships xmlns="http://schemas.openxmlformats.org/package/2006/relationships"><Relationship Id="rId3" Type="http://schemas.openxmlformats.org/officeDocument/2006/relationships/image" Target="../media/image29.wmf"/><Relationship Id="rId2" Type="http://schemas.openxmlformats.org/officeDocument/2006/relationships/image" Target="../media/image28.wmf"/><Relationship Id="rId1" Type="http://schemas.openxmlformats.org/officeDocument/2006/relationships/image" Target="../media/image27.wmf"/><Relationship Id="rId4" Type="http://schemas.openxmlformats.org/officeDocument/2006/relationships/image" Target="../media/image30.wmf"/></Relationships>
</file>

<file path=ppt/drawings/_rels/vmlDrawing7.vml.rels><?xml version="1.0" encoding="UTF-8" standalone="yes"?>
<Relationships xmlns="http://schemas.openxmlformats.org/package/2006/relationships"><Relationship Id="rId3" Type="http://schemas.openxmlformats.org/officeDocument/2006/relationships/image" Target="../media/image30.wmf"/><Relationship Id="rId2" Type="http://schemas.openxmlformats.org/officeDocument/2006/relationships/image" Target="../media/image29.wmf"/><Relationship Id="rId1" Type="http://schemas.openxmlformats.org/officeDocument/2006/relationships/image" Target="../media/image31.wmf"/><Relationship Id="rId6" Type="http://schemas.openxmlformats.org/officeDocument/2006/relationships/image" Target="../media/image34.wmf"/><Relationship Id="rId5" Type="http://schemas.openxmlformats.org/officeDocument/2006/relationships/image" Target="../media/image33.wmf"/><Relationship Id="rId4" Type="http://schemas.openxmlformats.org/officeDocument/2006/relationships/image" Target="../media/image32.wmf"/></Relationships>
</file>

<file path=ppt/drawings/_rels/vmlDrawing8.vml.rels><?xml version="1.0" encoding="UTF-8" standalone="yes"?>
<Relationships xmlns="http://schemas.openxmlformats.org/package/2006/relationships"><Relationship Id="rId3" Type="http://schemas.openxmlformats.org/officeDocument/2006/relationships/image" Target="../media/image36.wmf"/><Relationship Id="rId2" Type="http://schemas.openxmlformats.org/officeDocument/2006/relationships/image" Target="../media/image10.wmf"/><Relationship Id="rId1" Type="http://schemas.openxmlformats.org/officeDocument/2006/relationships/image" Target="../media/image35.wmf"/><Relationship Id="rId5" Type="http://schemas.openxmlformats.org/officeDocument/2006/relationships/image" Target="../media/image38.wmf"/><Relationship Id="rId4" Type="http://schemas.openxmlformats.org/officeDocument/2006/relationships/image" Target="../media/image37.wmf"/></Relationships>
</file>

<file path=ppt/drawings/_rels/vmlDrawing9.vml.rels><?xml version="1.0" encoding="UTF-8" standalone="yes"?>
<Relationships xmlns="http://schemas.openxmlformats.org/package/2006/relationships"><Relationship Id="rId3" Type="http://schemas.openxmlformats.org/officeDocument/2006/relationships/image" Target="../media/image40.wmf"/><Relationship Id="rId2" Type="http://schemas.openxmlformats.org/officeDocument/2006/relationships/image" Target="../media/image39.wmf"/><Relationship Id="rId1" Type="http://schemas.openxmlformats.org/officeDocument/2006/relationships/image" Target="../media/image35.wmf"/><Relationship Id="rId4" Type="http://schemas.openxmlformats.org/officeDocument/2006/relationships/image" Target="../media/image41.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CD216B2-ACBC-44B0-85F7-759020758E26}" type="datetimeFigureOut">
              <a:rPr lang="en-CA" smtClean="0"/>
              <a:t>2020-09-29</a:t>
            </a:fld>
            <a:endParaRPr lang="en-CA"/>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60ACAB6-06A0-453C-A925-AEEA3DA9F518}" type="slidenum">
              <a:rPr lang="en-CA" smtClean="0"/>
              <a:t>‹#›</a:t>
            </a:fld>
            <a:endParaRPr lang="en-CA"/>
          </a:p>
        </p:txBody>
      </p:sp>
    </p:spTree>
    <p:extLst>
      <p:ext uri="{BB962C8B-B14F-4D97-AF65-F5344CB8AC3E}">
        <p14:creationId xmlns:p14="http://schemas.microsoft.com/office/powerpoint/2010/main" val="20010639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4.png"/><Relationship Id="rId7" Type="http://schemas.openxmlformats.org/officeDocument/2006/relationships/image" Target="../media/image6.png"/><Relationship Id="rId2" Type="http://schemas.openxmlformats.org/officeDocument/2006/relationships/image" Target="../media/image3.JPG"/><Relationship Id="rId1" Type="http://schemas.openxmlformats.org/officeDocument/2006/relationships/slideMaster" Target="../slideMasters/slideMaster1.xml"/><Relationship Id="rId6" Type="http://schemas.microsoft.com/office/2007/relationships/hdphoto" Target="../media/hdphoto1.wdp"/><Relationship Id="rId5" Type="http://schemas.openxmlformats.org/officeDocument/2006/relationships/image" Target="../media/image5.png"/><Relationship Id="rId10" Type="http://schemas.microsoft.com/office/2007/relationships/hdphoto" Target="../media/hdphoto3.wdp"/><Relationship Id="rId4" Type="http://schemas.openxmlformats.org/officeDocument/2006/relationships/image" Target="../media/image2.png"/><Relationship Id="rId9" Type="http://schemas.openxmlformats.org/officeDocument/2006/relationships/image" Target="../media/image7.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l="-4000" r="-4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3635375"/>
            <a:ext cx="7772400" cy="1470025"/>
          </a:xfrm>
        </p:spPr>
        <p:txBody>
          <a:bodyPr/>
          <a:lstStyle>
            <a:lvl1pPr>
              <a:defRPr b="1"/>
            </a:lvl1pPr>
          </a:lstStyle>
          <a:p>
            <a:r>
              <a:rPr lang="en-US" smtClean="0"/>
              <a:t>Click to edit Master title style</a:t>
            </a:r>
            <a:endParaRPr lang="en-CA"/>
          </a:p>
        </p:txBody>
      </p:sp>
      <p:sp>
        <p:nvSpPr>
          <p:cNvPr id="11" name="Text Box 14"/>
          <p:cNvSpPr txBox="1">
            <a:spLocks noChangeArrowheads="1"/>
          </p:cNvSpPr>
          <p:nvPr userDrawn="1"/>
        </p:nvSpPr>
        <p:spPr bwMode="auto">
          <a:xfrm>
            <a:off x="2286000" y="641092"/>
            <a:ext cx="6553200" cy="400089"/>
          </a:xfrm>
          <a:prstGeom prst="rect">
            <a:avLst/>
          </a:prstGeom>
          <a:noFill/>
          <a:ln w="9525">
            <a:noFill/>
            <a:miter lim="800000"/>
            <a:headEnd/>
            <a:tailEnd/>
          </a:ln>
          <a:effectLst>
            <a:outerShdw blurRad="50800" dist="25400" dir="2700000" algn="tl" rotWithShape="0">
              <a:prstClr val="black"/>
            </a:outerShdw>
          </a:effectLst>
        </p:spPr>
        <p:txBody>
          <a:bodyPr wrap="square" lIns="91423" tIns="45710" rIns="91423" bIns="45710" anchor="ctr">
            <a:spAutoFit/>
          </a:bodyPr>
          <a:lstStyle/>
          <a:p>
            <a:pPr algn="ctr" fontAlgn="auto">
              <a:spcBef>
                <a:spcPts val="0"/>
              </a:spcBef>
              <a:spcAft>
                <a:spcPts val="0"/>
              </a:spcAft>
              <a:defRPr/>
            </a:pPr>
            <a:r>
              <a:rPr lang="en-US" sz="2000" cap="small" baseline="0" dirty="0" smtClean="0">
                <a:solidFill>
                  <a:schemeClr val="bg1"/>
                </a:solidFill>
                <a:latin typeface="Constantia" panose="02030602050306030303" pitchFamily="18" charset="0"/>
                <a:cs typeface="Arial" pitchFamily="34" charset="0"/>
              </a:rPr>
              <a:t>ne 112</a:t>
            </a:r>
            <a:r>
              <a:rPr lang="en-US" sz="2000" dirty="0" smtClean="0">
                <a:solidFill>
                  <a:schemeClr val="bg1"/>
                </a:solidFill>
                <a:latin typeface="Georgia" panose="02040502050405020303" pitchFamily="18" charset="0"/>
                <a:cs typeface="Arial" pitchFamily="34" charset="0"/>
              </a:rPr>
              <a:t> </a:t>
            </a:r>
            <a:r>
              <a:rPr lang="en-US" sz="2000" i="1" dirty="0" smtClean="0">
                <a:solidFill>
                  <a:schemeClr val="bg1"/>
                </a:solidFill>
                <a:latin typeface="Georgia" panose="02040502050405020303" pitchFamily="18" charset="0"/>
                <a:cs typeface="Arial" pitchFamily="34" charset="0"/>
              </a:rPr>
              <a:t>Linear algebra for nanotechnology engineering</a:t>
            </a:r>
            <a:endParaRPr lang="en-US" sz="2000" i="1" dirty="0">
              <a:solidFill>
                <a:schemeClr val="bg1"/>
              </a:solidFill>
              <a:latin typeface="Georgia" panose="02040502050405020303" pitchFamily="18" charset="0"/>
              <a:cs typeface="Arial" pitchFamily="34" charset="0"/>
            </a:endParaRPr>
          </a:p>
        </p:txBody>
      </p:sp>
      <p:sp>
        <p:nvSpPr>
          <p:cNvPr id="12" name="Text Box 14"/>
          <p:cNvSpPr txBox="1">
            <a:spLocks noChangeArrowheads="1"/>
          </p:cNvSpPr>
          <p:nvPr userDrawn="1"/>
        </p:nvSpPr>
        <p:spPr bwMode="auto">
          <a:xfrm>
            <a:off x="4724400" y="5758413"/>
            <a:ext cx="3886200" cy="744799"/>
          </a:xfrm>
          <a:prstGeom prst="rect">
            <a:avLst/>
          </a:prstGeom>
          <a:noFill/>
          <a:ln w="9525">
            <a:noFill/>
            <a:miter lim="800000"/>
            <a:headEnd/>
            <a:tailEnd/>
          </a:ln>
          <a:effectLst>
            <a:outerShdw blurRad="50800" dist="25400" dir="2700000" algn="tl" rotWithShape="0">
              <a:prstClr val="black"/>
            </a:outerShdw>
          </a:effectLst>
        </p:spPr>
        <p:txBody>
          <a:bodyPr wrap="square" lIns="91423" tIns="45710" rIns="91423" bIns="45710">
            <a:spAutoFit/>
          </a:bodyPr>
          <a:lstStyle/>
          <a:p>
            <a:pPr defTabSz="457112">
              <a:spcBef>
                <a:spcPct val="20000"/>
              </a:spcBef>
              <a:defRPr/>
            </a:pPr>
            <a:r>
              <a:rPr lang="en-US" sz="1600" b="0" kern="0" dirty="0" smtClean="0">
                <a:solidFill>
                  <a:schemeClr val="bg1"/>
                </a:solidFill>
                <a:latin typeface="Georgia" panose="02040502050405020303" pitchFamily="18" charset="0"/>
                <a:ea typeface="ＭＳ Ｐゴシック" charset="-128"/>
                <a:cs typeface="Arial" pitchFamily="34" charset="0"/>
              </a:rPr>
              <a:t>Douglas </a:t>
            </a:r>
            <a:r>
              <a:rPr lang="en-US" sz="1600" b="0" kern="0" dirty="0">
                <a:solidFill>
                  <a:schemeClr val="bg1"/>
                </a:solidFill>
                <a:latin typeface="Georgia" panose="02040502050405020303" pitchFamily="18" charset="0"/>
                <a:ea typeface="ＭＳ Ｐゴシック" charset="-128"/>
                <a:cs typeface="Arial" pitchFamily="34" charset="0"/>
              </a:rPr>
              <a:t>Wilhelm Harder, </a:t>
            </a:r>
            <a:r>
              <a:rPr lang="en-US" sz="1600" b="0" kern="0" dirty="0" smtClean="0">
                <a:solidFill>
                  <a:schemeClr val="bg1"/>
                </a:solidFill>
                <a:latin typeface="Georgia" panose="02040502050405020303" pitchFamily="18" charset="0"/>
                <a:ea typeface="ＭＳ Ｐゴシック" charset="-128"/>
                <a:cs typeface="Arial" pitchFamily="34" charset="0"/>
              </a:rPr>
              <a:t>LEL, </a:t>
            </a:r>
            <a:r>
              <a:rPr lang="en-US" sz="1600" b="0" kern="0" dirty="0" err="1" smtClean="0">
                <a:solidFill>
                  <a:schemeClr val="bg1"/>
                </a:solidFill>
                <a:latin typeface="Georgia" panose="02040502050405020303" pitchFamily="18" charset="0"/>
                <a:ea typeface="ＭＳ Ｐゴシック" charset="-128"/>
                <a:cs typeface="Arial" pitchFamily="34" charset="0"/>
              </a:rPr>
              <a:t>M.Math</a:t>
            </a:r>
            <a:r>
              <a:rPr lang="en-US" sz="1600" b="0" kern="0" dirty="0" smtClean="0">
                <a:solidFill>
                  <a:schemeClr val="bg1"/>
                </a:solidFill>
                <a:latin typeface="Georgia" panose="02040502050405020303" pitchFamily="18" charset="0"/>
                <a:ea typeface="ＭＳ Ｐゴシック" charset="-128"/>
                <a:cs typeface="Arial" pitchFamily="34" charset="0"/>
              </a:rPr>
              <a:t>.</a:t>
            </a:r>
          </a:p>
          <a:p>
            <a:pPr defTabSz="457112">
              <a:spcBef>
                <a:spcPct val="20000"/>
              </a:spcBef>
              <a:defRPr/>
            </a:pPr>
            <a:r>
              <a:rPr lang="en-US" sz="1100" kern="0" dirty="0" smtClean="0">
                <a:solidFill>
                  <a:schemeClr val="bg1"/>
                </a:solidFill>
                <a:latin typeface="Georgia" panose="02040502050405020303" pitchFamily="18" charset="0"/>
                <a:ea typeface="ＭＳ Ｐゴシック" charset="-128"/>
                <a:cs typeface="Arial" pitchFamily="34" charset="0"/>
              </a:rPr>
              <a:t>dwharder@uwaterloo.ca</a:t>
            </a:r>
          </a:p>
          <a:p>
            <a:pPr defTabSz="457112">
              <a:spcBef>
                <a:spcPct val="20000"/>
              </a:spcBef>
              <a:defRPr/>
            </a:pPr>
            <a:r>
              <a:rPr lang="en-US" sz="1100" kern="0" dirty="0" smtClean="0">
                <a:solidFill>
                  <a:schemeClr val="bg1"/>
                </a:solidFill>
                <a:latin typeface="Georgia" panose="02040502050405020303" pitchFamily="18" charset="0"/>
                <a:ea typeface="ＭＳ Ｐゴシック" charset="-128"/>
                <a:cs typeface="Arial" pitchFamily="34" charset="0"/>
              </a:rPr>
              <a:t>dwharder@gmail.com</a:t>
            </a:r>
            <a:endParaRPr lang="en-US" sz="1050" kern="0" dirty="0">
              <a:solidFill>
                <a:schemeClr val="bg1"/>
              </a:solidFill>
              <a:latin typeface="Georgia" panose="02040502050405020303" pitchFamily="18" charset="0"/>
              <a:ea typeface="ＭＳ Ｐゴシック" charset="-128"/>
              <a:cs typeface="Arial" pitchFamily="34" charset="0"/>
            </a:endParaRPr>
          </a:p>
        </p:txBody>
      </p:sp>
      <p:pic>
        <p:nvPicPr>
          <p:cNvPr id="13" name="Picture 2"/>
          <p:cNvPicPr>
            <a:picLocks noChangeAspect="1" noChangeArrowheads="1"/>
          </p:cNvPicPr>
          <p:nvPr userDrawn="1"/>
        </p:nvPicPr>
        <p:blipFill>
          <a:blip r:embed="rId3" cstate="print">
            <a:extLst>
              <a:ext uri="{28A0092B-C50C-407E-A947-70E740481C1C}">
                <a14:useLocalDpi xmlns:a14="http://schemas.microsoft.com/office/drawing/2010/main" val="0"/>
              </a:ext>
            </a:extLst>
          </a:blip>
          <a:stretch>
            <a:fillRect/>
          </a:stretch>
        </p:blipFill>
        <p:spPr bwMode="auto">
          <a:xfrm>
            <a:off x="251520" y="6257914"/>
            <a:ext cx="1272512" cy="411446"/>
          </a:xfrm>
          <a:prstGeom prst="rect">
            <a:avLst/>
          </a:prstGeom>
          <a:noFill/>
          <a:ln w="9525">
            <a:noFill/>
            <a:miter lim="800000"/>
            <a:headEnd/>
            <a:tailEnd/>
          </a:ln>
        </p:spPr>
      </p:pic>
      <p:pic>
        <p:nvPicPr>
          <p:cNvPr id="14" name="Picture 3"/>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36511" y="-27384"/>
            <a:ext cx="2699345" cy="9268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38" name="Picture 2" descr="C:\Users\Douglas\Desktop\mcpl.png"/>
          <p:cNvPicPr>
            <a:picLocks noChangeAspect="1" noChangeArrowheads="1"/>
          </p:cNvPicPr>
          <p:nvPr userDrawn="1"/>
        </p:nvPicPr>
        <p:blipFill>
          <a:blip r:embed="rId5" cstate="print">
            <a:extLst>
              <a:ext uri="{BEBA8EAE-BF5A-486C-A8C5-ECC9F3942E4B}">
                <a14:imgProps xmlns:a14="http://schemas.microsoft.com/office/drawing/2010/main">
                  <a14:imgLayer r:embed="rId6">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7629728" y="6089233"/>
            <a:ext cx="304800" cy="298449"/>
          </a:xfrm>
          <a:prstGeom prst="rect">
            <a:avLst/>
          </a:prstGeom>
          <a:noFill/>
          <a:extLst>
            <a:ext uri="{909E8E84-426E-40DD-AFC4-6F175D3DCCD1}">
              <a14:hiddenFill xmlns:a14="http://schemas.microsoft.com/office/drawing/2010/main">
                <a:solidFill>
                  <a:srgbClr val="FFFFFF"/>
                </a:solidFill>
              </a14:hiddenFill>
            </a:ext>
          </a:extLst>
        </p:spPr>
      </p:pic>
      <p:pic>
        <p:nvPicPr>
          <p:cNvPr id="14339" name="Picture 3" descr="C:\Users\Douglas\Desktop\linc.gif"/>
          <p:cNvPicPr>
            <a:picLocks noChangeAspect="1" noChangeArrowheads="1"/>
          </p:cNvPicPr>
          <p:nvPr userDrawn="1"/>
        </p:nvPicPr>
        <p:blipFill>
          <a:blip r:embed="rId7" cstate="print">
            <a:extLst>
              <a:ext uri="{BEBA8EAE-BF5A-486C-A8C5-ECC9F3942E4B}">
                <a14:imgProps xmlns:a14="http://schemas.microsoft.com/office/drawing/2010/main">
                  <a14:imgLayer r:embed="rId8">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137220" y="5410200"/>
            <a:ext cx="274922" cy="353348"/>
          </a:xfrm>
          <a:prstGeom prst="rect">
            <a:avLst/>
          </a:prstGeom>
          <a:noFill/>
          <a:extLst>
            <a:ext uri="{909E8E84-426E-40DD-AFC4-6F175D3DCCD1}">
              <a14:hiddenFill xmlns:a14="http://schemas.microsoft.com/office/drawing/2010/main">
                <a:solidFill>
                  <a:srgbClr val="FFFFFF"/>
                </a:solidFill>
              </a14:hiddenFill>
            </a:ext>
          </a:extLst>
        </p:spPr>
      </p:pic>
      <p:pic>
        <p:nvPicPr>
          <p:cNvPr id="14341" name="Picture 5" descr="C:\Users\Douglas\Desktop\Intelligence_Branch_(Canadian_Forces)_badge.png"/>
          <p:cNvPicPr>
            <a:picLocks noChangeAspect="1" noChangeArrowheads="1"/>
          </p:cNvPicPr>
          <p:nvPr userDrawn="1"/>
        </p:nvPicPr>
        <p:blipFill>
          <a:blip r:embed="rId9" cstate="print">
            <a:extLst>
              <a:ext uri="{BEBA8EAE-BF5A-486C-A8C5-ECC9F3942E4B}">
                <a14:imgProps xmlns:a14="http://schemas.microsoft.com/office/drawing/2010/main">
                  <a14:imgLayer r:embed="rId10">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2662834" y="380301"/>
            <a:ext cx="271006" cy="3489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1267111"/>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Footer Placeholder 4"/>
          <p:cNvSpPr>
            <a:spLocks noGrp="1"/>
          </p:cNvSpPr>
          <p:nvPr>
            <p:ph type="ftr" sz="quarter" idx="11"/>
          </p:nvPr>
        </p:nvSpPr>
        <p:spPr/>
        <p:txBody>
          <a:bodyPr/>
          <a:lstStyle/>
          <a:p>
            <a:r>
              <a:rPr lang="en-CA" smtClean="0"/>
              <a:t>The inner product for finite-dimensional vectors</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124529075"/>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CA"/>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Footer Placeholder 4"/>
          <p:cNvSpPr>
            <a:spLocks noGrp="1"/>
          </p:cNvSpPr>
          <p:nvPr>
            <p:ph type="ftr" sz="quarter" idx="11"/>
          </p:nvPr>
        </p:nvSpPr>
        <p:spPr/>
        <p:txBody>
          <a:bodyPr/>
          <a:lstStyle/>
          <a:p>
            <a:r>
              <a:rPr lang="en-CA" smtClean="0"/>
              <a:t>The inner product for finite-dimensional vectors</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3885486119"/>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Cambria" panose="02040503050406030204" pitchFamily="18" charset="0"/>
                <a:ea typeface="Cambria" panose="02040503050406030204" pitchFamily="18" charset="0"/>
              </a:defRPr>
            </a:lvl1pPr>
          </a:lstStyle>
          <a:p>
            <a:r>
              <a:rPr lang="en-US" dirty="0" smtClean="0"/>
              <a:t>Click to edit Master title style</a:t>
            </a:r>
            <a:endParaRPr lang="en-CA" dirty="0"/>
          </a:p>
        </p:txBody>
      </p:sp>
      <p:sp>
        <p:nvSpPr>
          <p:cNvPr id="3" name="Content Placeholder 2"/>
          <p:cNvSpPr>
            <a:spLocks noGrp="1"/>
          </p:cNvSpPr>
          <p:nvPr>
            <p:ph idx="1"/>
          </p:nvPr>
        </p:nvSpPr>
        <p:spPr/>
        <p:txBody>
          <a:bodyPr/>
          <a:lstStyle>
            <a:lvl1pPr>
              <a:defRPr>
                <a:latin typeface="Cambria" panose="02040503050406030204" pitchFamily="18" charset="0"/>
                <a:ea typeface="Cambria" panose="02040503050406030204" pitchFamily="18" charset="0"/>
              </a:defRPr>
            </a:lvl1pPr>
            <a:lvl2pPr>
              <a:defRPr>
                <a:latin typeface="Cambria" panose="02040503050406030204" pitchFamily="18" charset="0"/>
                <a:ea typeface="Cambria" panose="02040503050406030204" pitchFamily="18" charset="0"/>
              </a:defRPr>
            </a:lvl2pPr>
            <a:lvl3pPr>
              <a:defRPr>
                <a:latin typeface="Cambria" panose="02040503050406030204" pitchFamily="18" charset="0"/>
                <a:ea typeface="Cambria" panose="02040503050406030204" pitchFamily="18" charset="0"/>
              </a:defRPr>
            </a:lvl3pPr>
            <a:lvl4pPr>
              <a:defRPr>
                <a:latin typeface="Cambria" panose="02040503050406030204" pitchFamily="18" charset="0"/>
                <a:ea typeface="Cambria" panose="02040503050406030204" pitchFamily="18" charset="0"/>
              </a:defRPr>
            </a:lvl4pPr>
            <a:lvl5pPr>
              <a:defRPr>
                <a:latin typeface="Cambria" panose="02040503050406030204" pitchFamily="18" charset="0"/>
                <a:ea typeface="Cambria" panose="02040503050406030204" pitchFamily="18"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CA" dirty="0"/>
          </a:p>
        </p:txBody>
      </p:sp>
      <p:sp>
        <p:nvSpPr>
          <p:cNvPr id="5" name="Footer Placeholder 4"/>
          <p:cNvSpPr>
            <a:spLocks noGrp="1"/>
          </p:cNvSpPr>
          <p:nvPr>
            <p:ph type="ftr" sz="quarter" idx="11"/>
          </p:nvPr>
        </p:nvSpPr>
        <p:spPr/>
        <p:txBody>
          <a:bodyPr/>
          <a:lstStyle>
            <a:lvl1pPr>
              <a:defRPr>
                <a:latin typeface="Cambria" panose="02040503050406030204" pitchFamily="18" charset="0"/>
                <a:ea typeface="Cambria" panose="02040503050406030204" pitchFamily="18" charset="0"/>
              </a:defRPr>
            </a:lvl1pPr>
          </a:lstStyle>
          <a:p>
            <a:r>
              <a:rPr lang="en-CA" smtClean="0"/>
              <a:t>The inner product for finite-dimensional vectors</a:t>
            </a:r>
            <a:endParaRPr lang="en-CA"/>
          </a:p>
        </p:txBody>
      </p:sp>
      <p:sp>
        <p:nvSpPr>
          <p:cNvPr id="6" name="Slide Number Placeholder 5"/>
          <p:cNvSpPr>
            <a:spLocks noGrp="1"/>
          </p:cNvSpPr>
          <p:nvPr>
            <p:ph type="sldNum" sz="quarter" idx="12"/>
          </p:nvPr>
        </p:nvSpPr>
        <p:spPr>
          <a:xfrm>
            <a:off x="7239000" y="6356350"/>
            <a:ext cx="1066800" cy="365125"/>
          </a:xfrm>
        </p:spPr>
        <p:txBody>
          <a:bodyPr/>
          <a:lstStyle>
            <a:lvl1pPr>
              <a:defRPr>
                <a:latin typeface="Bookman Old Style" panose="02050604050505020204" pitchFamily="18" charset="0"/>
              </a:defRPr>
            </a:lvl1pPr>
          </a:lstStyle>
          <a:p>
            <a:fld id="{42EF6DC8-DA9C-4533-8A40-BB00A2545AF8}" type="slidenum">
              <a:rPr lang="en-CA" smtClean="0"/>
              <a:pPr/>
              <a:t>‹#›</a:t>
            </a:fld>
            <a:endParaRPr lang="en-CA"/>
          </a:p>
        </p:txBody>
      </p:sp>
    </p:spTree>
    <p:extLst>
      <p:ext uri="{BB962C8B-B14F-4D97-AF65-F5344CB8AC3E}">
        <p14:creationId xmlns:p14="http://schemas.microsoft.com/office/powerpoint/2010/main" val="3549279414"/>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dirty="0" smtClean="0"/>
              <a:t>Click to edit Master title style</a:t>
            </a:r>
            <a:endParaRPr lang="en-CA"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rgbClr val="FFFF99"/>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5" name="Footer Placeholder 4"/>
          <p:cNvSpPr>
            <a:spLocks noGrp="1"/>
          </p:cNvSpPr>
          <p:nvPr>
            <p:ph type="ftr" sz="quarter" idx="11"/>
          </p:nvPr>
        </p:nvSpPr>
        <p:spPr/>
        <p:txBody>
          <a:bodyPr/>
          <a:lstStyle/>
          <a:p>
            <a:r>
              <a:rPr lang="en-CA" smtClean="0"/>
              <a:t>The inner product for finite-dimensional vectors</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1502879751"/>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sz="half" idx="1"/>
          </p:nvPr>
        </p:nvSpPr>
        <p:spPr>
          <a:xfrm>
            <a:off x="457200" y="1600200"/>
            <a:ext cx="4038600" cy="4525963"/>
          </a:xfrm>
        </p:spPr>
        <p:txBody>
          <a:bodyPr/>
          <a:lstStyle>
            <a:lvl1pPr>
              <a:defRPr sz="2200"/>
            </a:lvl1pPr>
            <a:lvl2pPr>
              <a:defRPr sz="2100"/>
            </a:lvl2pPr>
            <a:lvl3pPr>
              <a:defRPr sz="2000"/>
            </a:lvl3pPr>
            <a:lvl4pPr>
              <a:defRPr sz="19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CA" dirty="0"/>
          </a:p>
        </p:txBody>
      </p:sp>
      <p:sp>
        <p:nvSpPr>
          <p:cNvPr id="4" name="Content Placeholder 3"/>
          <p:cNvSpPr>
            <a:spLocks noGrp="1"/>
          </p:cNvSpPr>
          <p:nvPr>
            <p:ph sz="half" idx="2"/>
          </p:nvPr>
        </p:nvSpPr>
        <p:spPr>
          <a:xfrm>
            <a:off x="4648200" y="1600200"/>
            <a:ext cx="4038600" cy="4525963"/>
          </a:xfrm>
        </p:spPr>
        <p:txBody>
          <a:bodyPr/>
          <a:lstStyle>
            <a:lvl1pPr>
              <a:defRPr sz="2200"/>
            </a:lvl1pPr>
            <a:lvl2pPr>
              <a:defRPr sz="2100"/>
            </a:lvl2pPr>
            <a:lvl3pPr>
              <a:defRPr sz="2000"/>
            </a:lvl3pPr>
            <a:lvl4pPr>
              <a:defRPr sz="19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CA" dirty="0"/>
          </a:p>
        </p:txBody>
      </p:sp>
      <p:sp>
        <p:nvSpPr>
          <p:cNvPr id="6" name="Footer Placeholder 5"/>
          <p:cNvSpPr>
            <a:spLocks noGrp="1"/>
          </p:cNvSpPr>
          <p:nvPr>
            <p:ph type="ftr" sz="quarter" idx="11"/>
          </p:nvPr>
        </p:nvSpPr>
        <p:spPr/>
        <p:txBody>
          <a:bodyPr/>
          <a:lstStyle/>
          <a:p>
            <a:r>
              <a:rPr lang="en-CA" smtClean="0"/>
              <a:t>The inner product for finite-dimensional vectors</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2984195189"/>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CA"/>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8" name="Footer Placeholder 7"/>
          <p:cNvSpPr>
            <a:spLocks noGrp="1"/>
          </p:cNvSpPr>
          <p:nvPr>
            <p:ph type="ftr" sz="quarter" idx="11"/>
          </p:nvPr>
        </p:nvSpPr>
        <p:spPr/>
        <p:txBody>
          <a:bodyPr/>
          <a:lstStyle/>
          <a:p>
            <a:r>
              <a:rPr lang="en-CA" smtClean="0"/>
              <a:t>The inner product for finite-dimensional vectors</a:t>
            </a:r>
            <a:endParaRPr lang="en-CA"/>
          </a:p>
        </p:txBody>
      </p:sp>
      <p:sp>
        <p:nvSpPr>
          <p:cNvPr id="9" name="Slide Number Placeholder 8"/>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4019496022"/>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4" name="Footer Placeholder 3"/>
          <p:cNvSpPr>
            <a:spLocks noGrp="1"/>
          </p:cNvSpPr>
          <p:nvPr>
            <p:ph type="ftr" sz="quarter" idx="11"/>
          </p:nvPr>
        </p:nvSpPr>
        <p:spPr/>
        <p:txBody>
          <a:bodyPr/>
          <a:lstStyle/>
          <a:p>
            <a:r>
              <a:rPr lang="en-CA" smtClean="0"/>
              <a:t>The inner product for finite-dimensional vectors</a:t>
            </a:r>
            <a:endParaRPr lang="en-CA"/>
          </a:p>
        </p:txBody>
      </p:sp>
      <p:sp>
        <p:nvSpPr>
          <p:cNvPr id="5" name="Slide Number Placeholder 4"/>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1245259626"/>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CA" smtClean="0"/>
              <a:t>The inner product for finite-dimensional vectors</a:t>
            </a:r>
            <a:endParaRPr lang="en-CA"/>
          </a:p>
        </p:txBody>
      </p:sp>
      <p:sp>
        <p:nvSpPr>
          <p:cNvPr id="4" name="Slide Number Placeholder 3"/>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919714505"/>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CA"/>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6" name="Footer Placeholder 5"/>
          <p:cNvSpPr>
            <a:spLocks noGrp="1"/>
          </p:cNvSpPr>
          <p:nvPr>
            <p:ph type="ftr" sz="quarter" idx="11"/>
          </p:nvPr>
        </p:nvSpPr>
        <p:spPr/>
        <p:txBody>
          <a:bodyPr/>
          <a:lstStyle/>
          <a:p>
            <a:r>
              <a:rPr lang="en-CA" smtClean="0"/>
              <a:t>The inner product for finite-dimensional vectors</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2187222621"/>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CA"/>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6" name="Footer Placeholder 5"/>
          <p:cNvSpPr>
            <a:spLocks noGrp="1"/>
          </p:cNvSpPr>
          <p:nvPr>
            <p:ph type="ftr" sz="quarter" idx="11"/>
          </p:nvPr>
        </p:nvSpPr>
        <p:spPr/>
        <p:txBody>
          <a:bodyPr/>
          <a:lstStyle/>
          <a:p>
            <a:r>
              <a:rPr lang="en-CA" smtClean="0"/>
              <a:t>The inner product for finite-dimensional vectors</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2944501727"/>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CA"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CA" dirty="0"/>
          </a:p>
        </p:txBody>
      </p:sp>
      <p:sp>
        <p:nvSpPr>
          <p:cNvPr id="5" name="Footer Placeholder 4"/>
          <p:cNvSpPr>
            <a:spLocks noGrp="1"/>
          </p:cNvSpPr>
          <p:nvPr>
            <p:ph type="ftr" sz="quarter" idx="3"/>
          </p:nvPr>
        </p:nvSpPr>
        <p:spPr>
          <a:xfrm>
            <a:off x="3505200" y="76200"/>
            <a:ext cx="4800600" cy="365125"/>
          </a:xfrm>
          <a:prstGeom prst="rect">
            <a:avLst/>
          </a:prstGeom>
        </p:spPr>
        <p:txBody>
          <a:bodyPr vert="horz" lIns="91440" tIns="45720" rIns="91440" bIns="45720" rtlCol="0" anchor="ctr"/>
          <a:lstStyle>
            <a:lvl1pPr algn="r">
              <a:defRPr sz="1600" b="0">
                <a:solidFill>
                  <a:schemeClr val="bg1"/>
                </a:solidFill>
                <a:latin typeface="Times New Roman" panose="02020603050405020304" pitchFamily="18" charset="0"/>
                <a:cs typeface="Times New Roman" panose="02020603050405020304" pitchFamily="18" charset="0"/>
              </a:defRPr>
            </a:lvl1pPr>
          </a:lstStyle>
          <a:p>
            <a:r>
              <a:rPr lang="en-CA" smtClean="0"/>
              <a:t>The inner product for finite-dimensional vectors</a:t>
            </a:r>
            <a:endParaRPr lang="en-CA" dirty="0"/>
          </a:p>
        </p:txBody>
      </p:sp>
      <p:sp>
        <p:nvSpPr>
          <p:cNvPr id="6" name="Slide Number Placeholder 5"/>
          <p:cNvSpPr>
            <a:spLocks noGrp="1"/>
          </p:cNvSpPr>
          <p:nvPr>
            <p:ph type="sldNum" sz="quarter" idx="4"/>
          </p:nvPr>
        </p:nvSpPr>
        <p:spPr>
          <a:xfrm>
            <a:off x="7620000" y="6356350"/>
            <a:ext cx="1066800" cy="365125"/>
          </a:xfrm>
          <a:prstGeom prst="rect">
            <a:avLst/>
          </a:prstGeom>
        </p:spPr>
        <p:txBody>
          <a:bodyPr vert="horz" lIns="91440" tIns="45720" rIns="91440" bIns="45720" rtlCol="0" anchor="ctr"/>
          <a:lstStyle>
            <a:lvl1pPr algn="r">
              <a:defRPr sz="1200" b="0">
                <a:solidFill>
                  <a:schemeClr val="bg1"/>
                </a:solidFill>
                <a:latin typeface="Cambria" panose="02040503050406030204" pitchFamily="18" charset="0"/>
                <a:ea typeface="Cambria" panose="02040503050406030204" pitchFamily="18" charset="0"/>
                <a:cs typeface="Times New Roman" panose="02020603050405020304" pitchFamily="18" charset="0"/>
              </a:defRPr>
            </a:lvl1pPr>
          </a:lstStyle>
          <a:p>
            <a:fld id="{42EF6DC8-DA9C-4533-8A40-BB00A2545AF8}" type="slidenum">
              <a:rPr lang="en-CA" smtClean="0"/>
              <a:pPr/>
              <a:t>‹#›</a:t>
            </a:fld>
            <a:endParaRPr lang="en-CA"/>
          </a:p>
        </p:txBody>
      </p:sp>
      <p:pic>
        <p:nvPicPr>
          <p:cNvPr id="7" name="Picture 3"/>
          <p:cNvPicPr>
            <a:picLocks noChangeAspect="1" noChangeArrowheads="1"/>
          </p:cNvPicPr>
          <p:nvPr/>
        </p:nvPicPr>
        <p:blipFill rotWithShape="1">
          <a:blip r:embed="rId14" cstate="print">
            <a:extLst>
              <a:ext uri="{28A0092B-C50C-407E-A947-70E740481C1C}">
                <a14:useLocalDpi xmlns:a14="http://schemas.microsoft.com/office/drawing/2010/main" val="0"/>
              </a:ext>
            </a:extLst>
          </a:blip>
          <a:srcRect r="75223"/>
          <a:stretch/>
        </p:blipFill>
        <p:spPr bwMode="auto">
          <a:xfrm>
            <a:off x="-36511" y="-27384"/>
            <a:ext cx="668809" cy="9268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9142257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iming>
    <p:tnLst>
      <p:par>
        <p:cTn id="1" dur="indefinite" restart="never" nodeType="tmRoot"/>
      </p:par>
    </p:tnLst>
  </p:timing>
  <p:hf hdr="0" dt="0"/>
  <p:txStyles>
    <p:titleStyle>
      <a:lvl1pPr algn="ctr" defTabSz="914400" rtl="0" eaLnBrk="1" latinLnBrk="0" hangingPunct="1">
        <a:spcBef>
          <a:spcPct val="0"/>
        </a:spcBef>
        <a:buNone/>
        <a:defRPr sz="32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1pPr>
    </p:titleStyle>
    <p:bodyStyle>
      <a:lvl1pPr marL="342900" indent="-342900" algn="l" defTabSz="914400" rtl="0" eaLnBrk="1" latinLnBrk="0" hangingPunct="1">
        <a:spcBef>
          <a:spcPct val="20000"/>
        </a:spcBef>
        <a:buFont typeface="Arial" panose="020B0604020202020204" pitchFamily="34" charset="0"/>
        <a:buChar char="•"/>
        <a:defRPr sz="22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1pPr>
      <a:lvl2pPr marL="742950" indent="-285750" algn="l" defTabSz="914400" rtl="0" eaLnBrk="1" latinLnBrk="0" hangingPunct="1">
        <a:spcBef>
          <a:spcPct val="20000"/>
        </a:spcBef>
        <a:buFont typeface="Arial" panose="020B0604020202020204" pitchFamily="34" charset="0"/>
        <a:buChar char="–"/>
        <a:defRPr sz="21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2pPr>
      <a:lvl3pPr marL="1143000" indent="-228600" algn="l" defTabSz="914400" rtl="0" eaLnBrk="1" latinLnBrk="0" hangingPunct="1">
        <a:spcBef>
          <a:spcPct val="20000"/>
        </a:spcBef>
        <a:buFont typeface="Arial" panose="020B0604020202020204" pitchFamily="34" charset="0"/>
        <a:buChar char="•"/>
        <a:defRPr sz="20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3pPr>
      <a:lvl4pPr marL="1600200" indent="-228600" algn="l" defTabSz="914400" rtl="0" eaLnBrk="1" latinLnBrk="0" hangingPunct="1">
        <a:spcBef>
          <a:spcPct val="20000"/>
        </a:spcBef>
        <a:buFont typeface="Arial" panose="020B0604020202020204" pitchFamily="34" charset="0"/>
        <a:buChar char="–"/>
        <a:defRPr sz="19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4pPr>
      <a:lvl5pPr marL="2057400" indent="-228600" algn="l" defTabSz="914400" rtl="0" eaLnBrk="1" latinLnBrk="0" hangingPunct="1">
        <a:spcBef>
          <a:spcPct val="20000"/>
        </a:spcBef>
        <a:buFont typeface="Arial" panose="020B0604020202020204" pitchFamily="34" charset="0"/>
        <a:buChar char="»"/>
        <a:defRPr sz="18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wav"/><Relationship Id="rId1" Type="http://schemas.microsoft.com/office/2007/relationships/media" Target="../media/media1.wav"/><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8" Type="http://schemas.openxmlformats.org/officeDocument/2006/relationships/oleObject" Target="../embeddings/oleObject30.bin"/><Relationship Id="rId13" Type="http://schemas.openxmlformats.org/officeDocument/2006/relationships/image" Target="../media/image37.wmf"/><Relationship Id="rId3" Type="http://schemas.microsoft.com/office/2007/relationships/media" Target="../media/media10.wav"/><Relationship Id="rId7" Type="http://schemas.openxmlformats.org/officeDocument/2006/relationships/image" Target="../media/image35.wmf"/><Relationship Id="rId12" Type="http://schemas.openxmlformats.org/officeDocument/2006/relationships/oleObject" Target="../embeddings/oleObject32.bin"/><Relationship Id="rId2" Type="http://schemas.openxmlformats.org/officeDocument/2006/relationships/tags" Target="../tags/tag8.xml"/><Relationship Id="rId16" Type="http://schemas.openxmlformats.org/officeDocument/2006/relationships/image" Target="../media/image8.png"/><Relationship Id="rId1" Type="http://schemas.openxmlformats.org/officeDocument/2006/relationships/vmlDrawing" Target="../drawings/vmlDrawing8.vml"/><Relationship Id="rId6" Type="http://schemas.openxmlformats.org/officeDocument/2006/relationships/oleObject" Target="../embeddings/oleObject29.bin"/><Relationship Id="rId11" Type="http://schemas.openxmlformats.org/officeDocument/2006/relationships/image" Target="../media/image36.wmf"/><Relationship Id="rId5" Type="http://schemas.openxmlformats.org/officeDocument/2006/relationships/slideLayout" Target="../slideLayouts/slideLayout2.xml"/><Relationship Id="rId15" Type="http://schemas.openxmlformats.org/officeDocument/2006/relationships/image" Target="../media/image38.wmf"/><Relationship Id="rId10" Type="http://schemas.openxmlformats.org/officeDocument/2006/relationships/oleObject" Target="../embeddings/oleObject31.bin"/><Relationship Id="rId4" Type="http://schemas.openxmlformats.org/officeDocument/2006/relationships/audio" Target="../media/media10.wav"/><Relationship Id="rId9" Type="http://schemas.openxmlformats.org/officeDocument/2006/relationships/image" Target="../media/image10.wmf"/><Relationship Id="rId14" Type="http://schemas.openxmlformats.org/officeDocument/2006/relationships/oleObject" Target="../embeddings/oleObject33.bin"/></Relationships>
</file>

<file path=ppt/slides/_rels/slide11.xml.rels><?xml version="1.0" encoding="UTF-8" standalone="yes"?>
<Relationships xmlns="http://schemas.openxmlformats.org/package/2006/relationships"><Relationship Id="rId8" Type="http://schemas.openxmlformats.org/officeDocument/2006/relationships/oleObject" Target="../embeddings/oleObject35.bin"/><Relationship Id="rId13" Type="http://schemas.openxmlformats.org/officeDocument/2006/relationships/image" Target="../media/image41.wmf"/><Relationship Id="rId3" Type="http://schemas.microsoft.com/office/2007/relationships/media" Target="../media/media11.wav"/><Relationship Id="rId7" Type="http://schemas.openxmlformats.org/officeDocument/2006/relationships/image" Target="../media/image35.wmf"/><Relationship Id="rId12" Type="http://schemas.openxmlformats.org/officeDocument/2006/relationships/oleObject" Target="../embeddings/oleObject37.bin"/><Relationship Id="rId2" Type="http://schemas.openxmlformats.org/officeDocument/2006/relationships/tags" Target="../tags/tag9.xml"/><Relationship Id="rId1" Type="http://schemas.openxmlformats.org/officeDocument/2006/relationships/vmlDrawing" Target="../drawings/vmlDrawing9.vml"/><Relationship Id="rId6" Type="http://schemas.openxmlformats.org/officeDocument/2006/relationships/oleObject" Target="../embeddings/oleObject34.bin"/><Relationship Id="rId11" Type="http://schemas.openxmlformats.org/officeDocument/2006/relationships/image" Target="../media/image40.wmf"/><Relationship Id="rId5" Type="http://schemas.openxmlformats.org/officeDocument/2006/relationships/slideLayout" Target="../slideLayouts/slideLayout2.xml"/><Relationship Id="rId10" Type="http://schemas.openxmlformats.org/officeDocument/2006/relationships/oleObject" Target="../embeddings/oleObject36.bin"/><Relationship Id="rId4" Type="http://schemas.openxmlformats.org/officeDocument/2006/relationships/audio" Target="../media/media11.wav"/><Relationship Id="rId9" Type="http://schemas.openxmlformats.org/officeDocument/2006/relationships/image" Target="../media/image39.wmf"/><Relationship Id="rId14" Type="http://schemas.openxmlformats.org/officeDocument/2006/relationships/image" Target="../media/image8.png"/></Relationships>
</file>

<file path=ppt/slides/_rels/slide12.xml.rels><?xml version="1.0" encoding="UTF-8" standalone="yes"?>
<Relationships xmlns="http://schemas.openxmlformats.org/package/2006/relationships"><Relationship Id="rId8" Type="http://schemas.openxmlformats.org/officeDocument/2006/relationships/oleObject" Target="../embeddings/oleObject39.bin"/><Relationship Id="rId13" Type="http://schemas.openxmlformats.org/officeDocument/2006/relationships/image" Target="../media/image45.wmf"/><Relationship Id="rId18" Type="http://schemas.openxmlformats.org/officeDocument/2006/relationships/image" Target="../media/image8.png"/><Relationship Id="rId3" Type="http://schemas.microsoft.com/office/2007/relationships/media" Target="../media/media12.wav"/><Relationship Id="rId7" Type="http://schemas.openxmlformats.org/officeDocument/2006/relationships/image" Target="../media/image42.wmf"/><Relationship Id="rId12" Type="http://schemas.openxmlformats.org/officeDocument/2006/relationships/oleObject" Target="../embeddings/oleObject41.bin"/><Relationship Id="rId17" Type="http://schemas.openxmlformats.org/officeDocument/2006/relationships/image" Target="../media/image47.wmf"/><Relationship Id="rId2" Type="http://schemas.openxmlformats.org/officeDocument/2006/relationships/tags" Target="../tags/tag10.xml"/><Relationship Id="rId16" Type="http://schemas.openxmlformats.org/officeDocument/2006/relationships/oleObject" Target="../embeddings/oleObject43.bin"/><Relationship Id="rId1" Type="http://schemas.openxmlformats.org/officeDocument/2006/relationships/vmlDrawing" Target="../drawings/vmlDrawing10.vml"/><Relationship Id="rId6" Type="http://schemas.openxmlformats.org/officeDocument/2006/relationships/oleObject" Target="../embeddings/oleObject38.bin"/><Relationship Id="rId11" Type="http://schemas.openxmlformats.org/officeDocument/2006/relationships/image" Target="../media/image44.wmf"/><Relationship Id="rId5" Type="http://schemas.openxmlformats.org/officeDocument/2006/relationships/slideLayout" Target="../slideLayouts/slideLayout2.xml"/><Relationship Id="rId15" Type="http://schemas.openxmlformats.org/officeDocument/2006/relationships/image" Target="../media/image46.wmf"/><Relationship Id="rId10" Type="http://schemas.openxmlformats.org/officeDocument/2006/relationships/oleObject" Target="../embeddings/oleObject40.bin"/><Relationship Id="rId4" Type="http://schemas.openxmlformats.org/officeDocument/2006/relationships/audio" Target="../media/media12.wav"/><Relationship Id="rId9" Type="http://schemas.openxmlformats.org/officeDocument/2006/relationships/image" Target="../media/image43.wmf"/><Relationship Id="rId14" Type="http://schemas.openxmlformats.org/officeDocument/2006/relationships/oleObject" Target="../embeddings/oleObject42.bin"/></Relationships>
</file>

<file path=ppt/slides/_rels/slide13.xml.rels><?xml version="1.0" encoding="UTF-8" standalone="yes"?>
<Relationships xmlns="http://schemas.openxmlformats.org/package/2006/relationships"><Relationship Id="rId8" Type="http://schemas.openxmlformats.org/officeDocument/2006/relationships/oleObject" Target="../embeddings/oleObject45.bin"/><Relationship Id="rId13" Type="http://schemas.openxmlformats.org/officeDocument/2006/relationships/image" Target="../media/image48.wmf"/><Relationship Id="rId18" Type="http://schemas.openxmlformats.org/officeDocument/2006/relationships/image" Target="../media/image8.png"/><Relationship Id="rId3" Type="http://schemas.microsoft.com/office/2007/relationships/media" Target="../media/media13.wav"/><Relationship Id="rId7" Type="http://schemas.openxmlformats.org/officeDocument/2006/relationships/image" Target="../media/image31.wmf"/><Relationship Id="rId12" Type="http://schemas.openxmlformats.org/officeDocument/2006/relationships/oleObject" Target="../embeddings/oleObject47.bin"/><Relationship Id="rId17" Type="http://schemas.openxmlformats.org/officeDocument/2006/relationships/image" Target="../media/image34.wmf"/><Relationship Id="rId2" Type="http://schemas.openxmlformats.org/officeDocument/2006/relationships/tags" Target="../tags/tag11.xml"/><Relationship Id="rId16" Type="http://schemas.openxmlformats.org/officeDocument/2006/relationships/oleObject" Target="../embeddings/oleObject49.bin"/><Relationship Id="rId1" Type="http://schemas.openxmlformats.org/officeDocument/2006/relationships/vmlDrawing" Target="../drawings/vmlDrawing11.vml"/><Relationship Id="rId6" Type="http://schemas.openxmlformats.org/officeDocument/2006/relationships/oleObject" Target="../embeddings/oleObject44.bin"/><Relationship Id="rId11" Type="http://schemas.openxmlformats.org/officeDocument/2006/relationships/image" Target="../media/image30.wmf"/><Relationship Id="rId5" Type="http://schemas.openxmlformats.org/officeDocument/2006/relationships/slideLayout" Target="../slideLayouts/slideLayout2.xml"/><Relationship Id="rId15" Type="http://schemas.openxmlformats.org/officeDocument/2006/relationships/image" Target="../media/image49.wmf"/><Relationship Id="rId10" Type="http://schemas.openxmlformats.org/officeDocument/2006/relationships/oleObject" Target="../embeddings/oleObject46.bin"/><Relationship Id="rId4" Type="http://schemas.openxmlformats.org/officeDocument/2006/relationships/audio" Target="../media/media13.wav"/><Relationship Id="rId9" Type="http://schemas.openxmlformats.org/officeDocument/2006/relationships/image" Target="../media/image29.wmf"/><Relationship Id="rId14" Type="http://schemas.openxmlformats.org/officeDocument/2006/relationships/oleObject" Target="../embeddings/oleObject48.bin"/></Relationships>
</file>

<file path=ppt/slides/_rels/slide14.xml.rels><?xml version="1.0" encoding="UTF-8" standalone="yes"?>
<Relationships xmlns="http://schemas.openxmlformats.org/package/2006/relationships"><Relationship Id="rId3" Type="http://schemas.openxmlformats.org/officeDocument/2006/relationships/audio" Target="../media/media14.wav"/><Relationship Id="rId2" Type="http://schemas.microsoft.com/office/2007/relationships/media" Target="../media/media14.wav"/><Relationship Id="rId1" Type="http://schemas.openxmlformats.org/officeDocument/2006/relationships/tags" Target="../tags/tag12.xml"/><Relationship Id="rId5" Type="http://schemas.openxmlformats.org/officeDocument/2006/relationships/image" Target="../media/image8.png"/><Relationship Id="rId4"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oleObject" Target="../embeddings/oleObject51.bin"/><Relationship Id="rId3" Type="http://schemas.microsoft.com/office/2007/relationships/media" Target="../media/media15.wav"/><Relationship Id="rId7" Type="http://schemas.openxmlformats.org/officeDocument/2006/relationships/image" Target="../media/image39.wmf"/><Relationship Id="rId2" Type="http://schemas.openxmlformats.org/officeDocument/2006/relationships/tags" Target="../tags/tag13.xml"/><Relationship Id="rId1" Type="http://schemas.openxmlformats.org/officeDocument/2006/relationships/vmlDrawing" Target="../drawings/vmlDrawing12.vml"/><Relationship Id="rId6" Type="http://schemas.openxmlformats.org/officeDocument/2006/relationships/oleObject" Target="../embeddings/oleObject50.bin"/><Relationship Id="rId5" Type="http://schemas.openxmlformats.org/officeDocument/2006/relationships/slideLayout" Target="../slideLayouts/slideLayout2.xml"/><Relationship Id="rId10" Type="http://schemas.openxmlformats.org/officeDocument/2006/relationships/image" Target="../media/image8.png"/><Relationship Id="rId4" Type="http://schemas.openxmlformats.org/officeDocument/2006/relationships/audio" Target="../media/media15.wav"/><Relationship Id="rId9" Type="http://schemas.openxmlformats.org/officeDocument/2006/relationships/image" Target="../media/image50.wmf"/></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wav"/><Relationship Id="rId1" Type="http://schemas.microsoft.com/office/2007/relationships/media" Target="../media/media16.wav"/><Relationship Id="rId4" Type="http://schemas.openxmlformats.org/officeDocument/2006/relationships/image" Target="../media/image8.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wav"/><Relationship Id="rId1" Type="http://schemas.microsoft.com/office/2007/relationships/media" Target="../media/media17.wav"/><Relationship Id="rId4" Type="http://schemas.openxmlformats.org/officeDocument/2006/relationships/image" Target="../media/image8.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wav"/><Relationship Id="rId1" Type="http://schemas.microsoft.com/office/2007/relationships/media" Target="../media/media18.wav"/><Relationship Id="rId4" Type="http://schemas.openxmlformats.org/officeDocument/2006/relationships/image" Target="../media/image8.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8.png"/><Relationship Id="rId2" Type="http://schemas.openxmlformats.org/officeDocument/2006/relationships/audio" Target="../media/media19.wav"/><Relationship Id="rId1" Type="http://schemas.microsoft.com/office/2007/relationships/media" Target="../media/media19.wav"/><Relationship Id="rId6" Type="http://schemas.openxmlformats.org/officeDocument/2006/relationships/image" Target="../media/image53.jpeg"/><Relationship Id="rId5" Type="http://schemas.openxmlformats.org/officeDocument/2006/relationships/image" Target="../media/image52.jpeg"/><Relationship Id="rId4" Type="http://schemas.openxmlformats.org/officeDocument/2006/relationships/image" Target="../media/image51.jpe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wav"/><Relationship Id="rId1" Type="http://schemas.microsoft.com/office/2007/relationships/media" Target="../media/media2.wav"/><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wav"/><Relationship Id="rId1" Type="http://schemas.microsoft.com/office/2007/relationships/media" Target="../media/media20.wav"/><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8" Type="http://schemas.openxmlformats.org/officeDocument/2006/relationships/oleObject" Target="../embeddings/oleObject2.bin"/><Relationship Id="rId3" Type="http://schemas.microsoft.com/office/2007/relationships/media" Target="../media/media3.wav"/><Relationship Id="rId7" Type="http://schemas.openxmlformats.org/officeDocument/2006/relationships/image" Target="../media/image9.wmf"/><Relationship Id="rId2" Type="http://schemas.openxmlformats.org/officeDocument/2006/relationships/tags" Target="../tags/tag1.xml"/><Relationship Id="rId1" Type="http://schemas.openxmlformats.org/officeDocument/2006/relationships/vmlDrawing" Target="../drawings/vmlDrawing1.vml"/><Relationship Id="rId6" Type="http://schemas.openxmlformats.org/officeDocument/2006/relationships/oleObject" Target="../embeddings/oleObject1.bin"/><Relationship Id="rId5" Type="http://schemas.openxmlformats.org/officeDocument/2006/relationships/slideLayout" Target="../slideLayouts/slideLayout2.xml"/><Relationship Id="rId10" Type="http://schemas.openxmlformats.org/officeDocument/2006/relationships/image" Target="../media/image8.png"/><Relationship Id="rId4" Type="http://schemas.openxmlformats.org/officeDocument/2006/relationships/audio" Target="../media/media3.wav"/><Relationship Id="rId9" Type="http://schemas.openxmlformats.org/officeDocument/2006/relationships/image" Target="../media/image10.wmf"/></Relationships>
</file>

<file path=ppt/slides/_rels/slide4.xml.rels><?xml version="1.0" encoding="UTF-8" standalone="yes"?>
<Relationships xmlns="http://schemas.openxmlformats.org/package/2006/relationships"><Relationship Id="rId8" Type="http://schemas.openxmlformats.org/officeDocument/2006/relationships/oleObject" Target="../embeddings/oleObject4.bin"/><Relationship Id="rId13" Type="http://schemas.openxmlformats.org/officeDocument/2006/relationships/image" Target="../media/image14.wmf"/><Relationship Id="rId3" Type="http://schemas.microsoft.com/office/2007/relationships/media" Target="../media/media4.wav"/><Relationship Id="rId7" Type="http://schemas.openxmlformats.org/officeDocument/2006/relationships/image" Target="../media/image11.wmf"/><Relationship Id="rId12" Type="http://schemas.openxmlformats.org/officeDocument/2006/relationships/oleObject" Target="../embeddings/oleObject6.bin"/><Relationship Id="rId2" Type="http://schemas.openxmlformats.org/officeDocument/2006/relationships/tags" Target="../tags/tag2.xml"/><Relationship Id="rId1" Type="http://schemas.openxmlformats.org/officeDocument/2006/relationships/vmlDrawing" Target="../drawings/vmlDrawing2.vml"/><Relationship Id="rId6" Type="http://schemas.openxmlformats.org/officeDocument/2006/relationships/oleObject" Target="../embeddings/oleObject3.bin"/><Relationship Id="rId11" Type="http://schemas.openxmlformats.org/officeDocument/2006/relationships/image" Target="../media/image13.wmf"/><Relationship Id="rId5" Type="http://schemas.openxmlformats.org/officeDocument/2006/relationships/slideLayout" Target="../slideLayouts/slideLayout2.xml"/><Relationship Id="rId10" Type="http://schemas.openxmlformats.org/officeDocument/2006/relationships/oleObject" Target="../embeddings/oleObject5.bin"/><Relationship Id="rId4" Type="http://schemas.openxmlformats.org/officeDocument/2006/relationships/audio" Target="../media/media4.wav"/><Relationship Id="rId9" Type="http://schemas.openxmlformats.org/officeDocument/2006/relationships/image" Target="../media/image12.wmf"/><Relationship Id="rId14" Type="http://schemas.openxmlformats.org/officeDocument/2006/relationships/image" Target="../media/image8.png"/></Relationships>
</file>

<file path=ppt/slides/_rels/slide5.xml.rels><?xml version="1.0" encoding="UTF-8" standalone="yes"?>
<Relationships xmlns="http://schemas.openxmlformats.org/package/2006/relationships"><Relationship Id="rId8" Type="http://schemas.openxmlformats.org/officeDocument/2006/relationships/oleObject" Target="../embeddings/oleObject8.bin"/><Relationship Id="rId3" Type="http://schemas.microsoft.com/office/2007/relationships/media" Target="../media/media5.wav"/><Relationship Id="rId7" Type="http://schemas.openxmlformats.org/officeDocument/2006/relationships/image" Target="../media/image15.wmf"/><Relationship Id="rId12" Type="http://schemas.openxmlformats.org/officeDocument/2006/relationships/image" Target="../media/image8.png"/><Relationship Id="rId2" Type="http://schemas.openxmlformats.org/officeDocument/2006/relationships/tags" Target="../tags/tag3.xml"/><Relationship Id="rId1" Type="http://schemas.openxmlformats.org/officeDocument/2006/relationships/vmlDrawing" Target="../drawings/vmlDrawing3.vml"/><Relationship Id="rId6" Type="http://schemas.openxmlformats.org/officeDocument/2006/relationships/oleObject" Target="../embeddings/oleObject7.bin"/><Relationship Id="rId11" Type="http://schemas.openxmlformats.org/officeDocument/2006/relationships/image" Target="../media/image17.wmf"/><Relationship Id="rId5" Type="http://schemas.openxmlformats.org/officeDocument/2006/relationships/slideLayout" Target="../slideLayouts/slideLayout2.xml"/><Relationship Id="rId10" Type="http://schemas.openxmlformats.org/officeDocument/2006/relationships/oleObject" Target="../embeddings/oleObject9.bin"/><Relationship Id="rId4" Type="http://schemas.openxmlformats.org/officeDocument/2006/relationships/audio" Target="../media/media5.wav"/><Relationship Id="rId9" Type="http://schemas.openxmlformats.org/officeDocument/2006/relationships/image" Target="../media/image16.wmf"/></Relationships>
</file>

<file path=ppt/slides/_rels/slide6.xml.rels><?xml version="1.0" encoding="UTF-8" standalone="yes"?>
<Relationships xmlns="http://schemas.openxmlformats.org/package/2006/relationships"><Relationship Id="rId8" Type="http://schemas.openxmlformats.org/officeDocument/2006/relationships/oleObject" Target="../embeddings/oleObject11.bin"/><Relationship Id="rId13" Type="http://schemas.openxmlformats.org/officeDocument/2006/relationships/image" Target="../media/image21.wmf"/><Relationship Id="rId18" Type="http://schemas.openxmlformats.org/officeDocument/2006/relationships/oleObject" Target="../embeddings/oleObject16.bin"/><Relationship Id="rId3" Type="http://schemas.microsoft.com/office/2007/relationships/media" Target="../media/media6.wav"/><Relationship Id="rId7" Type="http://schemas.openxmlformats.org/officeDocument/2006/relationships/image" Target="../media/image18.wmf"/><Relationship Id="rId12" Type="http://schemas.openxmlformats.org/officeDocument/2006/relationships/oleObject" Target="../embeddings/oleObject13.bin"/><Relationship Id="rId17" Type="http://schemas.openxmlformats.org/officeDocument/2006/relationships/image" Target="../media/image23.wmf"/><Relationship Id="rId2" Type="http://schemas.openxmlformats.org/officeDocument/2006/relationships/tags" Target="../tags/tag4.xml"/><Relationship Id="rId16" Type="http://schemas.openxmlformats.org/officeDocument/2006/relationships/oleObject" Target="../embeddings/oleObject15.bin"/><Relationship Id="rId20" Type="http://schemas.openxmlformats.org/officeDocument/2006/relationships/image" Target="../media/image8.png"/><Relationship Id="rId1" Type="http://schemas.openxmlformats.org/officeDocument/2006/relationships/vmlDrawing" Target="../drawings/vmlDrawing4.vml"/><Relationship Id="rId6" Type="http://schemas.openxmlformats.org/officeDocument/2006/relationships/oleObject" Target="../embeddings/oleObject10.bin"/><Relationship Id="rId11" Type="http://schemas.openxmlformats.org/officeDocument/2006/relationships/image" Target="../media/image20.wmf"/><Relationship Id="rId5" Type="http://schemas.openxmlformats.org/officeDocument/2006/relationships/slideLayout" Target="../slideLayouts/slideLayout2.xml"/><Relationship Id="rId15" Type="http://schemas.openxmlformats.org/officeDocument/2006/relationships/image" Target="../media/image22.wmf"/><Relationship Id="rId10" Type="http://schemas.openxmlformats.org/officeDocument/2006/relationships/oleObject" Target="../embeddings/oleObject12.bin"/><Relationship Id="rId19" Type="http://schemas.openxmlformats.org/officeDocument/2006/relationships/image" Target="../media/image24.wmf"/><Relationship Id="rId4" Type="http://schemas.openxmlformats.org/officeDocument/2006/relationships/audio" Target="../media/media6.wav"/><Relationship Id="rId9" Type="http://schemas.openxmlformats.org/officeDocument/2006/relationships/image" Target="../media/image19.wmf"/><Relationship Id="rId14" Type="http://schemas.openxmlformats.org/officeDocument/2006/relationships/oleObject" Target="../embeddings/oleObject14.bin"/></Relationships>
</file>

<file path=ppt/slides/_rels/slide7.xml.rels><?xml version="1.0" encoding="UTF-8" standalone="yes"?>
<Relationships xmlns="http://schemas.openxmlformats.org/package/2006/relationships"><Relationship Id="rId8" Type="http://schemas.openxmlformats.org/officeDocument/2006/relationships/oleObject" Target="../embeddings/oleObject18.bin"/><Relationship Id="rId3" Type="http://schemas.microsoft.com/office/2007/relationships/media" Target="../media/media7.wav"/><Relationship Id="rId7" Type="http://schemas.openxmlformats.org/officeDocument/2006/relationships/image" Target="../media/image25.wmf"/><Relationship Id="rId2" Type="http://schemas.openxmlformats.org/officeDocument/2006/relationships/tags" Target="../tags/tag5.xml"/><Relationship Id="rId1" Type="http://schemas.openxmlformats.org/officeDocument/2006/relationships/vmlDrawing" Target="../drawings/vmlDrawing5.vml"/><Relationship Id="rId6" Type="http://schemas.openxmlformats.org/officeDocument/2006/relationships/oleObject" Target="../embeddings/oleObject17.bin"/><Relationship Id="rId5" Type="http://schemas.openxmlformats.org/officeDocument/2006/relationships/slideLayout" Target="../slideLayouts/slideLayout2.xml"/><Relationship Id="rId10" Type="http://schemas.openxmlformats.org/officeDocument/2006/relationships/image" Target="../media/image8.png"/><Relationship Id="rId4" Type="http://schemas.openxmlformats.org/officeDocument/2006/relationships/audio" Target="../media/media7.wav"/><Relationship Id="rId9" Type="http://schemas.openxmlformats.org/officeDocument/2006/relationships/image" Target="../media/image26.wmf"/></Relationships>
</file>

<file path=ppt/slides/_rels/slide8.xml.rels><?xml version="1.0" encoding="UTF-8" standalone="yes"?>
<Relationships xmlns="http://schemas.openxmlformats.org/package/2006/relationships"><Relationship Id="rId8" Type="http://schemas.openxmlformats.org/officeDocument/2006/relationships/oleObject" Target="../embeddings/oleObject20.bin"/><Relationship Id="rId13" Type="http://schemas.openxmlformats.org/officeDocument/2006/relationships/image" Target="../media/image30.wmf"/><Relationship Id="rId3" Type="http://schemas.microsoft.com/office/2007/relationships/media" Target="../media/media8.wav"/><Relationship Id="rId7" Type="http://schemas.openxmlformats.org/officeDocument/2006/relationships/image" Target="../media/image27.wmf"/><Relationship Id="rId12" Type="http://schemas.openxmlformats.org/officeDocument/2006/relationships/oleObject" Target="../embeddings/oleObject22.bin"/><Relationship Id="rId2" Type="http://schemas.openxmlformats.org/officeDocument/2006/relationships/tags" Target="../tags/tag6.xml"/><Relationship Id="rId1" Type="http://schemas.openxmlformats.org/officeDocument/2006/relationships/vmlDrawing" Target="../drawings/vmlDrawing6.vml"/><Relationship Id="rId6" Type="http://schemas.openxmlformats.org/officeDocument/2006/relationships/oleObject" Target="../embeddings/oleObject19.bin"/><Relationship Id="rId11" Type="http://schemas.openxmlformats.org/officeDocument/2006/relationships/image" Target="../media/image29.wmf"/><Relationship Id="rId5" Type="http://schemas.openxmlformats.org/officeDocument/2006/relationships/slideLayout" Target="../slideLayouts/slideLayout2.xml"/><Relationship Id="rId10" Type="http://schemas.openxmlformats.org/officeDocument/2006/relationships/oleObject" Target="../embeddings/oleObject21.bin"/><Relationship Id="rId4" Type="http://schemas.openxmlformats.org/officeDocument/2006/relationships/audio" Target="../media/media8.wav"/><Relationship Id="rId9" Type="http://schemas.openxmlformats.org/officeDocument/2006/relationships/image" Target="../media/image28.wmf"/><Relationship Id="rId14" Type="http://schemas.openxmlformats.org/officeDocument/2006/relationships/image" Target="../media/image8.png"/></Relationships>
</file>

<file path=ppt/slides/_rels/slide9.xml.rels><?xml version="1.0" encoding="UTF-8" standalone="yes"?>
<Relationships xmlns="http://schemas.openxmlformats.org/package/2006/relationships"><Relationship Id="rId8" Type="http://schemas.openxmlformats.org/officeDocument/2006/relationships/oleObject" Target="../embeddings/oleObject24.bin"/><Relationship Id="rId13" Type="http://schemas.openxmlformats.org/officeDocument/2006/relationships/image" Target="../media/image32.wmf"/><Relationship Id="rId18" Type="http://schemas.openxmlformats.org/officeDocument/2006/relationships/image" Target="../media/image8.png"/><Relationship Id="rId3" Type="http://schemas.microsoft.com/office/2007/relationships/media" Target="../media/media9.wav"/><Relationship Id="rId7" Type="http://schemas.openxmlformats.org/officeDocument/2006/relationships/image" Target="../media/image31.wmf"/><Relationship Id="rId12" Type="http://schemas.openxmlformats.org/officeDocument/2006/relationships/oleObject" Target="../embeddings/oleObject26.bin"/><Relationship Id="rId17" Type="http://schemas.openxmlformats.org/officeDocument/2006/relationships/image" Target="../media/image34.wmf"/><Relationship Id="rId2" Type="http://schemas.openxmlformats.org/officeDocument/2006/relationships/tags" Target="../tags/tag7.xml"/><Relationship Id="rId16" Type="http://schemas.openxmlformats.org/officeDocument/2006/relationships/oleObject" Target="../embeddings/oleObject28.bin"/><Relationship Id="rId1" Type="http://schemas.openxmlformats.org/officeDocument/2006/relationships/vmlDrawing" Target="../drawings/vmlDrawing7.vml"/><Relationship Id="rId6" Type="http://schemas.openxmlformats.org/officeDocument/2006/relationships/oleObject" Target="../embeddings/oleObject23.bin"/><Relationship Id="rId11" Type="http://schemas.openxmlformats.org/officeDocument/2006/relationships/image" Target="../media/image30.wmf"/><Relationship Id="rId5" Type="http://schemas.openxmlformats.org/officeDocument/2006/relationships/slideLayout" Target="../slideLayouts/slideLayout2.xml"/><Relationship Id="rId15" Type="http://schemas.openxmlformats.org/officeDocument/2006/relationships/image" Target="../media/image33.wmf"/><Relationship Id="rId10" Type="http://schemas.openxmlformats.org/officeDocument/2006/relationships/oleObject" Target="../embeddings/oleObject25.bin"/><Relationship Id="rId4" Type="http://schemas.openxmlformats.org/officeDocument/2006/relationships/audio" Target="../media/media9.wav"/><Relationship Id="rId9" Type="http://schemas.openxmlformats.org/officeDocument/2006/relationships/image" Target="../media/image29.wmf"/><Relationship Id="rId14" Type="http://schemas.openxmlformats.org/officeDocument/2006/relationships/oleObject" Target="../embeddings/oleObject27.bin"/></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5.1 </a:t>
            </a:r>
            <a:r>
              <a:rPr lang="en-US" dirty="0" smtClean="0"/>
              <a:t>The </a:t>
            </a:r>
            <a:r>
              <a:rPr lang="en-US" dirty="0" smtClean="0"/>
              <a:t>inner product </a:t>
            </a:r>
            <a:r>
              <a:rPr lang="en-US" dirty="0" smtClean="0"/>
              <a:t>for</a:t>
            </a:r>
            <a:br>
              <a:rPr lang="en-US" dirty="0" smtClean="0"/>
            </a:br>
            <a:r>
              <a:rPr lang="en-US" dirty="0" smtClean="0"/>
              <a:t>finite-dimensional vectors</a:t>
            </a:r>
            <a:endParaRPr lang="en-CA" dirty="0"/>
          </a:p>
        </p:txBody>
      </p:sp>
      <p:sp>
        <p:nvSpPr>
          <p:cNvPr id="3" name="AutoShape 5" descr="File:L&amp;W Regt Badge.jp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sp>
        <p:nvSpPr>
          <p:cNvPr id="5" name="AutoShape 8" descr="https://army.ca/inf/linc.gif"/>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sp>
        <p:nvSpPr>
          <p:cNvPr id="6" name="AutoShape 10" descr="https://army.ca/inf/linc.gif"/>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656847970"/>
      </p:ext>
    </p:extLst>
  </p:cSld>
  <p:clrMapOvr>
    <a:masterClrMapping/>
  </p:clrMapOvr>
  <mc:AlternateContent xmlns:mc="http://schemas.openxmlformats.org/markup-compatibility/2006">
    <mc:Choice xmlns:p14="http://schemas.microsoft.com/office/powerpoint/2010/main" Requires="p14">
      <p:transition spd="slow" p14:dur="2000" advTm="9589"/>
    </mc:Choice>
    <mc:Fallback>
      <p:transition spd="slow" advTm="95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Inner products in </a:t>
            </a:r>
            <a:r>
              <a:rPr lang="en-US" b="1" dirty="0" smtClean="0">
                <a:latin typeface="Times New Roman" panose="02020603050405020304" pitchFamily="18" charset="0"/>
              </a:rPr>
              <a:t>C</a:t>
            </a:r>
            <a:r>
              <a:rPr lang="en-US" i="1" baseline="30000" dirty="0" smtClean="0">
                <a:latin typeface="Times New Roman" panose="02020603050405020304" pitchFamily="18" charset="0"/>
              </a:rPr>
              <a:t>n</a:t>
            </a:r>
            <a:endParaRPr lang="en-CA" dirty="0">
              <a:latin typeface="Times New Roman" panose="02020603050405020304" pitchFamily="18" charset="0"/>
            </a:endParaRPr>
          </a:p>
        </p:txBody>
      </p:sp>
      <p:sp>
        <p:nvSpPr>
          <p:cNvPr id="3" name="Content Placeholder 2"/>
          <p:cNvSpPr>
            <a:spLocks noGrp="1"/>
          </p:cNvSpPr>
          <p:nvPr>
            <p:ph idx="1"/>
          </p:nvPr>
        </p:nvSpPr>
        <p:spPr>
          <a:xfrm>
            <a:off x="457200" y="1600200"/>
            <a:ext cx="8534400" cy="4525963"/>
          </a:xfrm>
        </p:spPr>
        <p:txBody>
          <a:bodyPr/>
          <a:lstStyle/>
          <a:p>
            <a:r>
              <a:rPr lang="en-US" dirty="0" smtClean="0"/>
              <a:t>If            </a:t>
            </a:r>
            <a:r>
              <a:rPr lang="en-US" dirty="0" smtClean="0"/>
              <a:t>      </a:t>
            </a:r>
            <a:r>
              <a:rPr lang="en-US" dirty="0" smtClean="0"/>
              <a:t>,  </a:t>
            </a:r>
            <a:r>
              <a:rPr lang="en-US" dirty="0" smtClean="0"/>
              <a:t>can we define </a:t>
            </a:r>
            <a:r>
              <a:rPr lang="en-US" dirty="0" smtClean="0"/>
              <a:t>the </a:t>
            </a:r>
            <a:r>
              <a:rPr lang="en-US" dirty="0" smtClean="0"/>
              <a:t>inner product of </a:t>
            </a:r>
            <a:r>
              <a:rPr lang="en-US" b="1" dirty="0" smtClean="0"/>
              <a:t>u</a:t>
            </a:r>
            <a:r>
              <a:rPr lang="en-US" dirty="0" smtClean="0"/>
              <a:t> </a:t>
            </a:r>
            <a:r>
              <a:rPr lang="en-US" dirty="0" smtClean="0"/>
              <a:t>and </a:t>
            </a:r>
            <a:r>
              <a:rPr lang="en-US" b="1" dirty="0" smtClean="0"/>
              <a:t>v</a:t>
            </a:r>
            <a:r>
              <a:rPr lang="en-US" dirty="0" smtClean="0"/>
              <a:t> as </a:t>
            </a:r>
            <a:endParaRPr lang="en-US" dirty="0" smtClean="0"/>
          </a:p>
          <a:p>
            <a:endParaRPr lang="en-US" dirty="0" smtClean="0"/>
          </a:p>
          <a:p>
            <a:pPr marL="0" indent="0">
              <a:buNone/>
            </a:pPr>
            <a:r>
              <a:rPr lang="en-US" dirty="0"/>
              <a:t>	</a:t>
            </a:r>
            <a:r>
              <a:rPr lang="en-US" dirty="0" smtClean="0"/>
              <a:t>				     ?</a:t>
            </a:r>
            <a:endParaRPr lang="en-US" dirty="0"/>
          </a:p>
          <a:p>
            <a:endParaRPr lang="en-US" dirty="0" smtClean="0"/>
          </a:p>
          <a:p>
            <a:r>
              <a:rPr lang="en-US" dirty="0" smtClean="0"/>
              <a:t>Consider                  , so </a:t>
            </a:r>
            <a:endParaRPr lang="en-US" dirty="0" smtClean="0"/>
          </a:p>
          <a:p>
            <a:endParaRPr lang="en-US" dirty="0"/>
          </a:p>
        </p:txBody>
      </p:sp>
      <p:sp>
        <p:nvSpPr>
          <p:cNvPr id="4" name="Footer Placeholder 3"/>
          <p:cNvSpPr>
            <a:spLocks noGrp="1"/>
          </p:cNvSpPr>
          <p:nvPr>
            <p:ph type="ftr" sz="quarter" idx="11"/>
          </p:nvPr>
        </p:nvSpPr>
        <p:spPr/>
        <p:txBody>
          <a:bodyPr/>
          <a:lstStyle/>
          <a:p>
            <a:r>
              <a:rPr lang="en-CA" smtClean="0"/>
              <a:t>The inner product for finite-dimensional vectors</a:t>
            </a:r>
            <a:endParaRPr lang="en-CA"/>
          </a:p>
        </p:txBody>
      </p:sp>
      <p:sp>
        <p:nvSpPr>
          <p:cNvPr id="5" name="Slide Number Placeholder 4"/>
          <p:cNvSpPr>
            <a:spLocks noGrp="1"/>
          </p:cNvSpPr>
          <p:nvPr>
            <p:ph type="sldNum" sz="quarter" idx="12"/>
          </p:nvPr>
        </p:nvSpPr>
        <p:spPr/>
        <p:txBody>
          <a:bodyPr/>
          <a:lstStyle/>
          <a:p>
            <a:fld id="{42EF6DC8-DA9C-4533-8A40-BB00A2545AF8}" type="slidenum">
              <a:rPr lang="en-CA" smtClean="0"/>
              <a:pPr/>
              <a:t>10</a:t>
            </a:fld>
            <a:endParaRPr lang="en-CA"/>
          </a:p>
        </p:txBody>
      </p:sp>
      <p:graphicFrame>
        <p:nvGraphicFramePr>
          <p:cNvPr id="18" name="Object 17"/>
          <p:cNvGraphicFramePr>
            <a:graphicFrameLocks noChangeAspect="1"/>
          </p:cNvGraphicFramePr>
          <p:nvPr>
            <p:extLst>
              <p:ext uri="{D42A27DB-BD31-4B8C-83A1-F6EECF244321}">
                <p14:modId xmlns:p14="http://schemas.microsoft.com/office/powerpoint/2010/main" val="736210921"/>
              </p:ext>
            </p:extLst>
          </p:nvPr>
        </p:nvGraphicFramePr>
        <p:xfrm>
          <a:off x="1193800" y="1631950"/>
          <a:ext cx="1084263" cy="361950"/>
        </p:xfrm>
        <a:graphic>
          <a:graphicData uri="http://schemas.openxmlformats.org/presentationml/2006/ole">
            <mc:AlternateContent xmlns:mc="http://schemas.openxmlformats.org/markup-compatibility/2006">
              <mc:Choice xmlns:v="urn:schemas-microsoft-com:vml" Requires="v">
                <p:oleObj spid="_x0000_s210965" name="Equation" r:id="rId6" imgW="914400" imgH="330120" progId="Equation.DSMT4">
                  <p:embed/>
                </p:oleObj>
              </mc:Choice>
              <mc:Fallback>
                <p:oleObj name="Equation" r:id="rId6" imgW="914400" imgH="330120" progId="Equation.DSMT4">
                  <p:embed/>
                  <p:pic>
                    <p:nvPicPr>
                      <p:cNvPr id="0" name=""/>
                      <p:cNvPicPr>
                        <a:picLocks noChangeAspect="1" noChangeArrowheads="1"/>
                      </p:cNvPicPr>
                      <p:nvPr/>
                    </p:nvPicPr>
                    <p:blipFill>
                      <a:blip r:embed="rId7"/>
                      <a:srcRect/>
                      <a:stretch>
                        <a:fillRect/>
                      </a:stretch>
                    </p:blipFill>
                    <p:spPr bwMode="auto">
                      <a:xfrm>
                        <a:off x="1193800" y="1631950"/>
                        <a:ext cx="1084263" cy="36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9" name="Object 18"/>
          <p:cNvGraphicFramePr>
            <a:graphicFrameLocks noChangeAspect="1"/>
          </p:cNvGraphicFramePr>
          <p:nvPr>
            <p:extLst>
              <p:ext uri="{D42A27DB-BD31-4B8C-83A1-F6EECF244321}">
                <p14:modId xmlns:p14="http://schemas.microsoft.com/office/powerpoint/2010/main" val="2586801325"/>
              </p:ext>
            </p:extLst>
          </p:nvPr>
        </p:nvGraphicFramePr>
        <p:xfrm>
          <a:off x="3525838" y="2219325"/>
          <a:ext cx="1868487" cy="752475"/>
        </p:xfrm>
        <a:graphic>
          <a:graphicData uri="http://schemas.openxmlformats.org/presentationml/2006/ole">
            <mc:AlternateContent xmlns:mc="http://schemas.openxmlformats.org/markup-compatibility/2006">
              <mc:Choice xmlns:v="urn:schemas-microsoft-com:vml" Requires="v">
                <p:oleObj spid="_x0000_s210966" name="Equation" r:id="rId8" imgW="1574640" imgH="685800" progId="Equation.DSMT4">
                  <p:embed/>
                </p:oleObj>
              </mc:Choice>
              <mc:Fallback>
                <p:oleObj name="Equation" r:id="rId8" imgW="1574640" imgH="685800" progId="Equation.DSMT4">
                  <p:embed/>
                  <p:pic>
                    <p:nvPicPr>
                      <p:cNvPr id="0" name=""/>
                      <p:cNvPicPr>
                        <a:picLocks noChangeAspect="1" noChangeArrowheads="1"/>
                      </p:cNvPicPr>
                      <p:nvPr/>
                    </p:nvPicPr>
                    <p:blipFill>
                      <a:blip r:embed="rId9"/>
                      <a:srcRect/>
                      <a:stretch>
                        <a:fillRect/>
                      </a:stretch>
                    </p:blipFill>
                    <p:spPr bwMode="auto">
                      <a:xfrm>
                        <a:off x="3525838" y="2219325"/>
                        <a:ext cx="1868487" cy="75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6" name="Object 5"/>
          <p:cNvGraphicFramePr>
            <a:graphicFrameLocks noChangeAspect="1"/>
          </p:cNvGraphicFramePr>
          <p:nvPr>
            <p:extLst>
              <p:ext uri="{D42A27DB-BD31-4B8C-83A1-F6EECF244321}">
                <p14:modId xmlns:p14="http://schemas.microsoft.com/office/powerpoint/2010/main" val="2706265000"/>
              </p:ext>
            </p:extLst>
          </p:nvPr>
        </p:nvGraphicFramePr>
        <p:xfrm>
          <a:off x="2102427" y="3058391"/>
          <a:ext cx="965200" cy="806450"/>
        </p:xfrm>
        <a:graphic>
          <a:graphicData uri="http://schemas.openxmlformats.org/presentationml/2006/ole">
            <mc:AlternateContent xmlns:mc="http://schemas.openxmlformats.org/markup-compatibility/2006">
              <mc:Choice xmlns:v="urn:schemas-microsoft-com:vml" Requires="v">
                <p:oleObj spid="_x0000_s210967" name="Equation" r:id="rId10" imgW="812520" imgH="736560" progId="Equation.DSMT4">
                  <p:embed/>
                </p:oleObj>
              </mc:Choice>
              <mc:Fallback>
                <p:oleObj name="Equation" r:id="rId10" imgW="812520" imgH="736560" progId="Equation.DSMT4">
                  <p:embed/>
                  <p:pic>
                    <p:nvPicPr>
                      <p:cNvPr id="0" name="Object 5"/>
                      <p:cNvPicPr>
                        <a:picLocks noChangeAspect="1" noChangeArrowheads="1"/>
                      </p:cNvPicPr>
                      <p:nvPr/>
                    </p:nvPicPr>
                    <p:blipFill>
                      <a:blip r:embed="rId11"/>
                      <a:srcRect/>
                      <a:stretch>
                        <a:fillRect/>
                      </a:stretch>
                    </p:blipFill>
                    <p:spPr bwMode="auto">
                      <a:xfrm>
                        <a:off x="2102427" y="3058391"/>
                        <a:ext cx="965200" cy="806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0" name="Object 9"/>
          <p:cNvGraphicFramePr>
            <a:graphicFrameLocks noChangeAspect="1"/>
          </p:cNvGraphicFramePr>
          <p:nvPr>
            <p:extLst>
              <p:ext uri="{D42A27DB-BD31-4B8C-83A1-F6EECF244321}">
                <p14:modId xmlns:p14="http://schemas.microsoft.com/office/powerpoint/2010/main" val="3363285383"/>
              </p:ext>
            </p:extLst>
          </p:nvPr>
        </p:nvGraphicFramePr>
        <p:xfrm>
          <a:off x="3581400" y="3276600"/>
          <a:ext cx="2079625" cy="388938"/>
        </p:xfrm>
        <a:graphic>
          <a:graphicData uri="http://schemas.openxmlformats.org/presentationml/2006/ole">
            <mc:AlternateContent xmlns:mc="http://schemas.openxmlformats.org/markup-compatibility/2006">
              <mc:Choice xmlns:v="urn:schemas-microsoft-com:vml" Requires="v">
                <p:oleObj spid="_x0000_s210968" name="Equation" r:id="rId12" imgW="1752480" imgH="355320" progId="Equation.DSMT4">
                  <p:embed/>
                </p:oleObj>
              </mc:Choice>
              <mc:Fallback>
                <p:oleObj name="Equation" r:id="rId12" imgW="1752480" imgH="355320" progId="Equation.DSMT4">
                  <p:embed/>
                  <p:pic>
                    <p:nvPicPr>
                      <p:cNvPr id="0" name=""/>
                      <p:cNvPicPr>
                        <a:picLocks noChangeAspect="1" noChangeArrowheads="1"/>
                      </p:cNvPicPr>
                      <p:nvPr/>
                    </p:nvPicPr>
                    <p:blipFill>
                      <a:blip r:embed="rId13"/>
                      <a:srcRect/>
                      <a:stretch>
                        <a:fillRect/>
                      </a:stretch>
                    </p:blipFill>
                    <p:spPr bwMode="auto">
                      <a:xfrm>
                        <a:off x="3581400" y="3276600"/>
                        <a:ext cx="2079625" cy="388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1" name="Object 10"/>
          <p:cNvGraphicFramePr>
            <a:graphicFrameLocks noChangeAspect="1"/>
          </p:cNvGraphicFramePr>
          <p:nvPr>
            <p:extLst>
              <p:ext uri="{D42A27DB-BD31-4B8C-83A1-F6EECF244321}">
                <p14:modId xmlns:p14="http://schemas.microsoft.com/office/powerpoint/2010/main" val="3165389317"/>
              </p:ext>
            </p:extLst>
          </p:nvPr>
        </p:nvGraphicFramePr>
        <p:xfrm>
          <a:off x="4333460" y="3770244"/>
          <a:ext cx="1190625" cy="265112"/>
        </p:xfrm>
        <a:graphic>
          <a:graphicData uri="http://schemas.openxmlformats.org/presentationml/2006/ole">
            <mc:AlternateContent xmlns:mc="http://schemas.openxmlformats.org/markup-compatibility/2006">
              <mc:Choice xmlns:v="urn:schemas-microsoft-com:vml" Requires="v">
                <p:oleObj spid="_x0000_s210969" name="Equation" r:id="rId14" imgW="1002960" imgH="241200" progId="Equation.DSMT4">
                  <p:embed/>
                </p:oleObj>
              </mc:Choice>
              <mc:Fallback>
                <p:oleObj name="Equation" r:id="rId14" imgW="1002960" imgH="241200" progId="Equation.DSMT4">
                  <p:embed/>
                  <p:pic>
                    <p:nvPicPr>
                      <p:cNvPr id="0" name=""/>
                      <p:cNvPicPr>
                        <a:picLocks noChangeAspect="1" noChangeArrowheads="1"/>
                      </p:cNvPicPr>
                      <p:nvPr/>
                    </p:nvPicPr>
                    <p:blipFill>
                      <a:blip r:embed="rId15"/>
                      <a:srcRect/>
                      <a:stretch>
                        <a:fillRect/>
                      </a:stretch>
                    </p:blipFill>
                    <p:spPr bwMode="auto">
                      <a:xfrm>
                        <a:off x="4333460" y="3770244"/>
                        <a:ext cx="1190625" cy="265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7" name="Audio 6">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6"/>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1095890333"/>
      </p:ext>
    </p:extLst>
  </p:cSld>
  <p:clrMapOvr>
    <a:masterClrMapping/>
  </p:clrMapOvr>
  <mc:AlternateContent xmlns:mc="http://schemas.openxmlformats.org/markup-compatibility/2006">
    <mc:Choice xmlns:p14="http://schemas.microsoft.com/office/powerpoint/2010/main" Requires="p14">
      <p:transition spd="slow" p14:dur="2000" advTm="77898"/>
    </mc:Choice>
    <mc:Fallback>
      <p:transition spd="slow" advTm="778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7"/>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Inner products in </a:t>
            </a:r>
            <a:r>
              <a:rPr lang="en-US" b="1" dirty="0" smtClean="0">
                <a:latin typeface="Times New Roman" panose="02020603050405020304" pitchFamily="18" charset="0"/>
              </a:rPr>
              <a:t>C</a:t>
            </a:r>
            <a:r>
              <a:rPr lang="en-US" i="1" baseline="30000" dirty="0" smtClean="0">
                <a:latin typeface="Times New Roman" panose="02020603050405020304" pitchFamily="18" charset="0"/>
              </a:rPr>
              <a:t>n</a:t>
            </a:r>
            <a:endParaRPr lang="en-CA" dirty="0">
              <a:latin typeface="Times New Roman" panose="02020603050405020304" pitchFamily="18" charset="0"/>
            </a:endParaRPr>
          </a:p>
        </p:txBody>
      </p:sp>
      <p:sp>
        <p:nvSpPr>
          <p:cNvPr id="3" name="Content Placeholder 2"/>
          <p:cNvSpPr>
            <a:spLocks noGrp="1"/>
          </p:cNvSpPr>
          <p:nvPr>
            <p:ph idx="1"/>
          </p:nvPr>
        </p:nvSpPr>
        <p:spPr>
          <a:xfrm>
            <a:off x="457200" y="1600200"/>
            <a:ext cx="8534400" cy="4525963"/>
          </a:xfrm>
        </p:spPr>
        <p:txBody>
          <a:bodyPr/>
          <a:lstStyle/>
          <a:p>
            <a:r>
              <a:rPr lang="en-US" dirty="0" smtClean="0"/>
              <a:t>If            </a:t>
            </a:r>
            <a:r>
              <a:rPr lang="en-US" dirty="0" smtClean="0"/>
              <a:t>      </a:t>
            </a:r>
            <a:r>
              <a:rPr lang="en-US" dirty="0" smtClean="0"/>
              <a:t>,  </a:t>
            </a:r>
            <a:r>
              <a:rPr lang="en-US" dirty="0" smtClean="0"/>
              <a:t>can we define the inner product of </a:t>
            </a:r>
            <a:r>
              <a:rPr lang="en-US" b="1" dirty="0" smtClean="0"/>
              <a:t>u</a:t>
            </a:r>
            <a:r>
              <a:rPr lang="en-US" dirty="0" smtClean="0"/>
              <a:t> and </a:t>
            </a:r>
            <a:r>
              <a:rPr lang="en-US" b="1" dirty="0" smtClean="0"/>
              <a:t>v</a:t>
            </a:r>
            <a:r>
              <a:rPr lang="en-US" dirty="0" smtClean="0"/>
              <a:t> as</a:t>
            </a:r>
            <a:endParaRPr lang="en-US" dirty="0" smtClean="0"/>
          </a:p>
          <a:p>
            <a:endParaRPr lang="en-US" dirty="0" smtClean="0"/>
          </a:p>
          <a:p>
            <a:endParaRPr lang="en-US" dirty="0" smtClean="0"/>
          </a:p>
          <a:p>
            <a:endParaRPr lang="en-US" dirty="0" smtClean="0"/>
          </a:p>
          <a:p>
            <a:r>
              <a:rPr lang="en-US" dirty="0" smtClean="0"/>
              <a:t>Thus, for any vector </a:t>
            </a:r>
            <a:r>
              <a:rPr lang="en-US" b="1" dirty="0" smtClean="0"/>
              <a:t>u</a:t>
            </a:r>
            <a:r>
              <a:rPr lang="en-US" dirty="0" smtClean="0"/>
              <a:t>, we have </a:t>
            </a:r>
          </a:p>
          <a:p>
            <a:endParaRPr lang="en-US" dirty="0"/>
          </a:p>
          <a:p>
            <a:endParaRPr lang="en-US" dirty="0" smtClean="0"/>
          </a:p>
          <a:p>
            <a:endParaRPr lang="en-US" dirty="0"/>
          </a:p>
          <a:p>
            <a:endParaRPr lang="en-US" dirty="0" smtClean="0"/>
          </a:p>
          <a:p>
            <a:pPr lvl="1"/>
            <a:r>
              <a:rPr lang="en-US" dirty="0" smtClean="0"/>
              <a:t>Note that this, again, equals zero if and only if </a:t>
            </a:r>
            <a:r>
              <a:rPr lang="en-US" b="1" dirty="0" smtClean="0">
                <a:latin typeface="Times New Roman" panose="02020603050405020304" pitchFamily="18" charset="0"/>
              </a:rPr>
              <a:t>u</a:t>
            </a:r>
            <a:r>
              <a:rPr lang="en-US" dirty="0" smtClean="0">
                <a:latin typeface="Times New Roman" panose="02020603050405020304" pitchFamily="18" charset="0"/>
              </a:rPr>
              <a:t> = </a:t>
            </a:r>
            <a:r>
              <a:rPr lang="en-US" b="1" dirty="0" smtClean="0">
                <a:latin typeface="Times New Roman" panose="02020603050405020304" pitchFamily="18" charset="0"/>
              </a:rPr>
              <a:t>0</a:t>
            </a:r>
            <a:endParaRPr lang="en-US" dirty="0" smtClean="0">
              <a:latin typeface="Times New Roman" panose="02020603050405020304" pitchFamily="18" charset="0"/>
            </a:endParaRPr>
          </a:p>
          <a:p>
            <a:endParaRPr lang="en-US" dirty="0"/>
          </a:p>
        </p:txBody>
      </p:sp>
      <p:sp>
        <p:nvSpPr>
          <p:cNvPr id="4" name="Footer Placeholder 3"/>
          <p:cNvSpPr>
            <a:spLocks noGrp="1"/>
          </p:cNvSpPr>
          <p:nvPr>
            <p:ph type="ftr" sz="quarter" idx="11"/>
          </p:nvPr>
        </p:nvSpPr>
        <p:spPr/>
        <p:txBody>
          <a:bodyPr/>
          <a:lstStyle/>
          <a:p>
            <a:r>
              <a:rPr lang="en-CA" smtClean="0"/>
              <a:t>The inner product for finite-dimensional vectors</a:t>
            </a:r>
            <a:endParaRPr lang="en-CA"/>
          </a:p>
        </p:txBody>
      </p:sp>
      <p:sp>
        <p:nvSpPr>
          <p:cNvPr id="5" name="Slide Number Placeholder 4"/>
          <p:cNvSpPr>
            <a:spLocks noGrp="1"/>
          </p:cNvSpPr>
          <p:nvPr>
            <p:ph type="sldNum" sz="quarter" idx="12"/>
          </p:nvPr>
        </p:nvSpPr>
        <p:spPr/>
        <p:txBody>
          <a:bodyPr/>
          <a:lstStyle/>
          <a:p>
            <a:fld id="{42EF6DC8-DA9C-4533-8A40-BB00A2545AF8}" type="slidenum">
              <a:rPr lang="en-CA" smtClean="0"/>
              <a:pPr/>
              <a:t>11</a:t>
            </a:fld>
            <a:endParaRPr lang="en-CA"/>
          </a:p>
        </p:txBody>
      </p:sp>
      <p:graphicFrame>
        <p:nvGraphicFramePr>
          <p:cNvPr id="18" name="Object 17"/>
          <p:cNvGraphicFramePr>
            <a:graphicFrameLocks noChangeAspect="1"/>
          </p:cNvGraphicFramePr>
          <p:nvPr>
            <p:extLst>
              <p:ext uri="{D42A27DB-BD31-4B8C-83A1-F6EECF244321}">
                <p14:modId xmlns:p14="http://schemas.microsoft.com/office/powerpoint/2010/main" val="2787553538"/>
              </p:ext>
            </p:extLst>
          </p:nvPr>
        </p:nvGraphicFramePr>
        <p:xfrm>
          <a:off x="1193800" y="1631950"/>
          <a:ext cx="1084263" cy="361950"/>
        </p:xfrm>
        <a:graphic>
          <a:graphicData uri="http://schemas.openxmlformats.org/presentationml/2006/ole">
            <mc:AlternateContent xmlns:mc="http://schemas.openxmlformats.org/markup-compatibility/2006">
              <mc:Choice xmlns:v="urn:schemas-microsoft-com:vml" Requires="v">
                <p:oleObj spid="_x0000_s211990" name="Equation" r:id="rId6" imgW="914400" imgH="330120" progId="Equation.DSMT4">
                  <p:embed/>
                </p:oleObj>
              </mc:Choice>
              <mc:Fallback>
                <p:oleObj name="Equation" r:id="rId6" imgW="914400" imgH="330120" progId="Equation.DSMT4">
                  <p:embed/>
                  <p:pic>
                    <p:nvPicPr>
                      <p:cNvPr id="0" name=""/>
                      <p:cNvPicPr>
                        <a:picLocks noChangeAspect="1" noChangeArrowheads="1"/>
                      </p:cNvPicPr>
                      <p:nvPr/>
                    </p:nvPicPr>
                    <p:blipFill>
                      <a:blip r:embed="rId7"/>
                      <a:srcRect/>
                      <a:stretch>
                        <a:fillRect/>
                      </a:stretch>
                    </p:blipFill>
                    <p:spPr bwMode="auto">
                      <a:xfrm>
                        <a:off x="1193800" y="1631950"/>
                        <a:ext cx="1084263" cy="36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9" name="Object 18"/>
          <p:cNvGraphicFramePr>
            <a:graphicFrameLocks noChangeAspect="1"/>
          </p:cNvGraphicFramePr>
          <p:nvPr>
            <p:extLst>
              <p:ext uri="{D42A27DB-BD31-4B8C-83A1-F6EECF244321}">
                <p14:modId xmlns:p14="http://schemas.microsoft.com/office/powerpoint/2010/main" val="1549824530"/>
              </p:ext>
            </p:extLst>
          </p:nvPr>
        </p:nvGraphicFramePr>
        <p:xfrm>
          <a:off x="3525838" y="2143125"/>
          <a:ext cx="1868487" cy="752475"/>
        </p:xfrm>
        <a:graphic>
          <a:graphicData uri="http://schemas.openxmlformats.org/presentationml/2006/ole">
            <mc:AlternateContent xmlns:mc="http://schemas.openxmlformats.org/markup-compatibility/2006">
              <mc:Choice xmlns:v="urn:schemas-microsoft-com:vml" Requires="v">
                <p:oleObj spid="_x0000_s211991" name="Equation" r:id="rId8" imgW="1574640" imgH="685800" progId="Equation.DSMT4">
                  <p:embed/>
                </p:oleObj>
              </mc:Choice>
              <mc:Fallback>
                <p:oleObj name="Equation" r:id="rId8" imgW="1574640" imgH="685800" progId="Equation.DSMT4">
                  <p:embed/>
                  <p:pic>
                    <p:nvPicPr>
                      <p:cNvPr id="0" name=""/>
                      <p:cNvPicPr>
                        <a:picLocks noChangeAspect="1" noChangeArrowheads="1"/>
                      </p:cNvPicPr>
                      <p:nvPr/>
                    </p:nvPicPr>
                    <p:blipFill>
                      <a:blip r:embed="rId9"/>
                      <a:srcRect/>
                      <a:stretch>
                        <a:fillRect/>
                      </a:stretch>
                    </p:blipFill>
                    <p:spPr bwMode="auto">
                      <a:xfrm>
                        <a:off x="3525838" y="2143125"/>
                        <a:ext cx="1868487" cy="75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1" name="Object 10"/>
          <p:cNvGraphicFramePr>
            <a:graphicFrameLocks noChangeAspect="1"/>
          </p:cNvGraphicFramePr>
          <p:nvPr>
            <p:extLst>
              <p:ext uri="{D42A27DB-BD31-4B8C-83A1-F6EECF244321}">
                <p14:modId xmlns:p14="http://schemas.microsoft.com/office/powerpoint/2010/main" val="193690879"/>
              </p:ext>
            </p:extLst>
          </p:nvPr>
        </p:nvGraphicFramePr>
        <p:xfrm>
          <a:off x="3192463" y="3657600"/>
          <a:ext cx="1884362" cy="752475"/>
        </p:xfrm>
        <a:graphic>
          <a:graphicData uri="http://schemas.openxmlformats.org/presentationml/2006/ole">
            <mc:AlternateContent xmlns:mc="http://schemas.openxmlformats.org/markup-compatibility/2006">
              <mc:Choice xmlns:v="urn:schemas-microsoft-com:vml" Requires="v">
                <p:oleObj spid="_x0000_s211992" name="Equation" r:id="rId10" imgW="1587240" imgH="685800" progId="Equation.DSMT4">
                  <p:embed/>
                </p:oleObj>
              </mc:Choice>
              <mc:Fallback>
                <p:oleObj name="Equation" r:id="rId10" imgW="1587240" imgH="685800" progId="Equation.DSMT4">
                  <p:embed/>
                  <p:pic>
                    <p:nvPicPr>
                      <p:cNvPr id="0" name=""/>
                      <p:cNvPicPr>
                        <a:picLocks noChangeAspect="1" noChangeArrowheads="1"/>
                      </p:cNvPicPr>
                      <p:nvPr/>
                    </p:nvPicPr>
                    <p:blipFill>
                      <a:blip r:embed="rId11"/>
                      <a:srcRect/>
                      <a:stretch>
                        <a:fillRect/>
                      </a:stretch>
                    </p:blipFill>
                    <p:spPr bwMode="auto">
                      <a:xfrm>
                        <a:off x="3192463" y="3657600"/>
                        <a:ext cx="1884362" cy="75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2" name="Object 11"/>
          <p:cNvGraphicFramePr>
            <a:graphicFrameLocks noChangeAspect="1"/>
          </p:cNvGraphicFramePr>
          <p:nvPr>
            <p:extLst>
              <p:ext uri="{D42A27DB-BD31-4B8C-83A1-F6EECF244321}">
                <p14:modId xmlns:p14="http://schemas.microsoft.com/office/powerpoint/2010/main" val="643306819"/>
              </p:ext>
            </p:extLst>
          </p:nvPr>
        </p:nvGraphicFramePr>
        <p:xfrm>
          <a:off x="3934835" y="4398818"/>
          <a:ext cx="1582738" cy="752475"/>
        </p:xfrm>
        <a:graphic>
          <a:graphicData uri="http://schemas.openxmlformats.org/presentationml/2006/ole">
            <mc:AlternateContent xmlns:mc="http://schemas.openxmlformats.org/markup-compatibility/2006">
              <mc:Choice xmlns:v="urn:schemas-microsoft-com:vml" Requires="v">
                <p:oleObj spid="_x0000_s211993" name="Equation" r:id="rId12" imgW="1333440" imgH="685800" progId="Equation.DSMT4">
                  <p:embed/>
                </p:oleObj>
              </mc:Choice>
              <mc:Fallback>
                <p:oleObj name="Equation" r:id="rId12" imgW="1333440" imgH="685800" progId="Equation.DSMT4">
                  <p:embed/>
                  <p:pic>
                    <p:nvPicPr>
                      <p:cNvPr id="0" name=""/>
                      <p:cNvPicPr>
                        <a:picLocks noChangeAspect="1" noChangeArrowheads="1"/>
                      </p:cNvPicPr>
                      <p:nvPr/>
                    </p:nvPicPr>
                    <p:blipFill>
                      <a:blip r:embed="rId13"/>
                      <a:srcRect/>
                      <a:stretch>
                        <a:fillRect/>
                      </a:stretch>
                    </p:blipFill>
                    <p:spPr bwMode="auto">
                      <a:xfrm>
                        <a:off x="3934835" y="4398818"/>
                        <a:ext cx="1582738" cy="75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7" name="Audio 6">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4"/>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1223213299"/>
      </p:ext>
    </p:extLst>
  </p:cSld>
  <p:clrMapOvr>
    <a:masterClrMapping/>
  </p:clrMapOvr>
  <mc:AlternateContent xmlns:mc="http://schemas.openxmlformats.org/markup-compatibility/2006">
    <mc:Choice xmlns:p14="http://schemas.microsoft.com/office/powerpoint/2010/main" Requires="p14">
      <p:transition spd="slow" p14:dur="2000" advTm="53350"/>
    </mc:Choice>
    <mc:Fallback>
      <p:transition spd="slow" advTm="533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3" fill="hold" display="0">
                  <p:stCondLst>
                    <p:cond delay="indefinite"/>
                  </p:stCondLst>
                  <p:endCondLst>
                    <p:cond evt="onStopAudio" delay="0">
                      <p:tgtEl>
                        <p:sldTgt/>
                      </p:tgtEl>
                    </p:cond>
                  </p:endCondLst>
                </p:cTn>
                <p:tgtEl>
                  <p:spTgt spid="7"/>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Inner products in </a:t>
            </a:r>
            <a:r>
              <a:rPr lang="en-US" b="1" dirty="0">
                <a:latin typeface="Times New Roman" panose="02020603050405020304" pitchFamily="18" charset="0"/>
              </a:rPr>
              <a:t>C</a:t>
            </a:r>
            <a:r>
              <a:rPr lang="en-US" i="1" baseline="30000" dirty="0">
                <a:latin typeface="Times New Roman" panose="02020603050405020304" pitchFamily="18" charset="0"/>
              </a:rPr>
              <a:t>n</a:t>
            </a:r>
            <a:endParaRPr lang="en-CA" dirty="0"/>
          </a:p>
        </p:txBody>
      </p:sp>
      <p:sp>
        <p:nvSpPr>
          <p:cNvPr id="3" name="Content Placeholder 2"/>
          <p:cNvSpPr>
            <a:spLocks noGrp="1"/>
          </p:cNvSpPr>
          <p:nvPr>
            <p:ph idx="1"/>
          </p:nvPr>
        </p:nvSpPr>
        <p:spPr>
          <a:xfrm>
            <a:off x="457200" y="1600200"/>
            <a:ext cx="8534400" cy="4525963"/>
          </a:xfrm>
        </p:spPr>
        <p:txBody>
          <a:bodyPr/>
          <a:lstStyle/>
          <a:p>
            <a:r>
              <a:rPr lang="en-US" dirty="0" smtClean="0"/>
              <a:t>For example, if                            and                             , then  </a:t>
            </a:r>
            <a:endParaRPr lang="en-US" dirty="0" smtClean="0"/>
          </a:p>
          <a:p>
            <a:endParaRPr lang="en-US" dirty="0"/>
          </a:p>
          <a:p>
            <a:endParaRPr lang="en-US" dirty="0" smtClean="0"/>
          </a:p>
          <a:p>
            <a:endParaRPr lang="en-US" dirty="0"/>
          </a:p>
        </p:txBody>
      </p:sp>
      <p:sp>
        <p:nvSpPr>
          <p:cNvPr id="4" name="Footer Placeholder 3"/>
          <p:cNvSpPr>
            <a:spLocks noGrp="1"/>
          </p:cNvSpPr>
          <p:nvPr>
            <p:ph type="ftr" sz="quarter" idx="11"/>
          </p:nvPr>
        </p:nvSpPr>
        <p:spPr/>
        <p:txBody>
          <a:bodyPr/>
          <a:lstStyle/>
          <a:p>
            <a:r>
              <a:rPr lang="en-CA" smtClean="0"/>
              <a:t>The inner product for finite-dimensional vectors</a:t>
            </a:r>
            <a:endParaRPr lang="en-CA"/>
          </a:p>
        </p:txBody>
      </p:sp>
      <p:sp>
        <p:nvSpPr>
          <p:cNvPr id="5" name="Slide Number Placeholder 4"/>
          <p:cNvSpPr>
            <a:spLocks noGrp="1"/>
          </p:cNvSpPr>
          <p:nvPr>
            <p:ph type="sldNum" sz="quarter" idx="12"/>
          </p:nvPr>
        </p:nvSpPr>
        <p:spPr/>
        <p:txBody>
          <a:bodyPr/>
          <a:lstStyle/>
          <a:p>
            <a:fld id="{42EF6DC8-DA9C-4533-8A40-BB00A2545AF8}" type="slidenum">
              <a:rPr lang="en-CA" smtClean="0"/>
              <a:pPr/>
              <a:t>12</a:t>
            </a:fld>
            <a:endParaRPr lang="en-CA"/>
          </a:p>
        </p:txBody>
      </p:sp>
      <p:graphicFrame>
        <p:nvGraphicFramePr>
          <p:cNvPr id="6" name="Object 5"/>
          <p:cNvGraphicFramePr>
            <a:graphicFrameLocks noChangeAspect="1"/>
          </p:cNvGraphicFramePr>
          <p:nvPr>
            <p:extLst>
              <p:ext uri="{D42A27DB-BD31-4B8C-83A1-F6EECF244321}">
                <p14:modId xmlns:p14="http://schemas.microsoft.com/office/powerpoint/2010/main" val="3838531520"/>
              </p:ext>
            </p:extLst>
          </p:nvPr>
        </p:nvGraphicFramePr>
        <p:xfrm>
          <a:off x="2730500" y="1230313"/>
          <a:ext cx="1536700" cy="1225550"/>
        </p:xfrm>
        <a:graphic>
          <a:graphicData uri="http://schemas.openxmlformats.org/presentationml/2006/ole">
            <mc:AlternateContent xmlns:mc="http://schemas.openxmlformats.org/markup-compatibility/2006">
              <mc:Choice xmlns:v="urn:schemas-microsoft-com:vml" Requires="v">
                <p:oleObj spid="_x0000_s213024" name="Equation" r:id="rId6" imgW="1295280" imgH="1117440" progId="Equation.DSMT4">
                  <p:embed/>
                </p:oleObj>
              </mc:Choice>
              <mc:Fallback>
                <p:oleObj name="Equation" r:id="rId6" imgW="1295280" imgH="1117440" progId="Equation.DSMT4">
                  <p:embed/>
                  <p:pic>
                    <p:nvPicPr>
                      <p:cNvPr id="0" name=""/>
                      <p:cNvPicPr>
                        <a:picLocks noChangeAspect="1" noChangeArrowheads="1"/>
                      </p:cNvPicPr>
                      <p:nvPr/>
                    </p:nvPicPr>
                    <p:blipFill>
                      <a:blip r:embed="rId7"/>
                      <a:srcRect/>
                      <a:stretch>
                        <a:fillRect/>
                      </a:stretch>
                    </p:blipFill>
                    <p:spPr bwMode="auto">
                      <a:xfrm>
                        <a:off x="2730500" y="1230313"/>
                        <a:ext cx="1536700" cy="1225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0" name="Object 9"/>
          <p:cNvGraphicFramePr>
            <a:graphicFrameLocks noChangeAspect="1"/>
          </p:cNvGraphicFramePr>
          <p:nvPr>
            <p:extLst>
              <p:ext uri="{D42A27DB-BD31-4B8C-83A1-F6EECF244321}">
                <p14:modId xmlns:p14="http://schemas.microsoft.com/office/powerpoint/2010/main" val="2908167447"/>
              </p:ext>
            </p:extLst>
          </p:nvPr>
        </p:nvGraphicFramePr>
        <p:xfrm>
          <a:off x="4848225" y="1236663"/>
          <a:ext cx="1704975" cy="1225550"/>
        </p:xfrm>
        <a:graphic>
          <a:graphicData uri="http://schemas.openxmlformats.org/presentationml/2006/ole">
            <mc:AlternateContent xmlns:mc="http://schemas.openxmlformats.org/markup-compatibility/2006">
              <mc:Choice xmlns:v="urn:schemas-microsoft-com:vml" Requires="v">
                <p:oleObj spid="_x0000_s213025" name="Equation" r:id="rId8" imgW="1434960" imgH="1117440" progId="Equation.DSMT4">
                  <p:embed/>
                </p:oleObj>
              </mc:Choice>
              <mc:Fallback>
                <p:oleObj name="Equation" r:id="rId8" imgW="1434960" imgH="1117440" progId="Equation.DSMT4">
                  <p:embed/>
                  <p:pic>
                    <p:nvPicPr>
                      <p:cNvPr id="0" name=""/>
                      <p:cNvPicPr>
                        <a:picLocks noChangeAspect="1" noChangeArrowheads="1"/>
                      </p:cNvPicPr>
                      <p:nvPr/>
                    </p:nvPicPr>
                    <p:blipFill>
                      <a:blip r:embed="rId9"/>
                      <a:srcRect/>
                      <a:stretch>
                        <a:fillRect/>
                      </a:stretch>
                    </p:blipFill>
                    <p:spPr bwMode="auto">
                      <a:xfrm>
                        <a:off x="4848225" y="1236663"/>
                        <a:ext cx="1704975" cy="1225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7" name="Object 6"/>
          <p:cNvGraphicFramePr>
            <a:graphicFrameLocks noChangeAspect="1"/>
          </p:cNvGraphicFramePr>
          <p:nvPr>
            <p:extLst>
              <p:ext uri="{D42A27DB-BD31-4B8C-83A1-F6EECF244321}">
                <p14:modId xmlns:p14="http://schemas.microsoft.com/office/powerpoint/2010/main" val="4096293592"/>
              </p:ext>
            </p:extLst>
          </p:nvPr>
        </p:nvGraphicFramePr>
        <p:xfrm>
          <a:off x="762000" y="2895600"/>
          <a:ext cx="7743825" cy="473075"/>
        </p:xfrm>
        <a:graphic>
          <a:graphicData uri="http://schemas.openxmlformats.org/presentationml/2006/ole">
            <mc:AlternateContent xmlns:mc="http://schemas.openxmlformats.org/markup-compatibility/2006">
              <mc:Choice xmlns:v="urn:schemas-microsoft-com:vml" Requires="v">
                <p:oleObj spid="_x0000_s213026" name="Equation" r:id="rId10" imgW="6527520" imgH="431640" progId="Equation.DSMT4">
                  <p:embed/>
                </p:oleObj>
              </mc:Choice>
              <mc:Fallback>
                <p:oleObj name="Equation" r:id="rId10" imgW="6527520" imgH="431640" progId="Equation.DSMT4">
                  <p:embed/>
                  <p:pic>
                    <p:nvPicPr>
                      <p:cNvPr id="0" name=""/>
                      <p:cNvPicPr>
                        <a:picLocks noChangeAspect="1" noChangeArrowheads="1"/>
                      </p:cNvPicPr>
                      <p:nvPr/>
                    </p:nvPicPr>
                    <p:blipFill>
                      <a:blip r:embed="rId11"/>
                      <a:srcRect/>
                      <a:stretch>
                        <a:fillRect/>
                      </a:stretch>
                    </p:blipFill>
                    <p:spPr bwMode="auto">
                      <a:xfrm>
                        <a:off x="762000" y="2895600"/>
                        <a:ext cx="7743825"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1" name="Object 10"/>
          <p:cNvGraphicFramePr>
            <a:graphicFrameLocks noChangeAspect="1"/>
          </p:cNvGraphicFramePr>
          <p:nvPr>
            <p:extLst>
              <p:ext uri="{D42A27DB-BD31-4B8C-83A1-F6EECF244321}">
                <p14:modId xmlns:p14="http://schemas.microsoft.com/office/powerpoint/2010/main" val="4236768254"/>
              </p:ext>
            </p:extLst>
          </p:nvPr>
        </p:nvGraphicFramePr>
        <p:xfrm>
          <a:off x="1524000" y="3505200"/>
          <a:ext cx="6689725" cy="417512"/>
        </p:xfrm>
        <a:graphic>
          <a:graphicData uri="http://schemas.openxmlformats.org/presentationml/2006/ole">
            <mc:AlternateContent xmlns:mc="http://schemas.openxmlformats.org/markup-compatibility/2006">
              <mc:Choice xmlns:v="urn:schemas-microsoft-com:vml" Requires="v">
                <p:oleObj spid="_x0000_s213027" name="Equation" r:id="rId12" imgW="5638680" imgH="380880" progId="Equation.DSMT4">
                  <p:embed/>
                </p:oleObj>
              </mc:Choice>
              <mc:Fallback>
                <p:oleObj name="Equation" r:id="rId12" imgW="5638680" imgH="380880" progId="Equation.DSMT4">
                  <p:embed/>
                  <p:pic>
                    <p:nvPicPr>
                      <p:cNvPr id="0" name=""/>
                      <p:cNvPicPr>
                        <a:picLocks noChangeAspect="1" noChangeArrowheads="1"/>
                      </p:cNvPicPr>
                      <p:nvPr/>
                    </p:nvPicPr>
                    <p:blipFill>
                      <a:blip r:embed="rId13"/>
                      <a:srcRect/>
                      <a:stretch>
                        <a:fillRect/>
                      </a:stretch>
                    </p:blipFill>
                    <p:spPr bwMode="auto">
                      <a:xfrm>
                        <a:off x="1524000" y="3505200"/>
                        <a:ext cx="6689725" cy="41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3" name="Object 12"/>
          <p:cNvGraphicFramePr>
            <a:graphicFrameLocks noChangeAspect="1"/>
          </p:cNvGraphicFramePr>
          <p:nvPr>
            <p:extLst>
              <p:ext uri="{D42A27DB-BD31-4B8C-83A1-F6EECF244321}">
                <p14:modId xmlns:p14="http://schemas.microsoft.com/office/powerpoint/2010/main" val="1415975590"/>
              </p:ext>
            </p:extLst>
          </p:nvPr>
        </p:nvGraphicFramePr>
        <p:xfrm>
          <a:off x="1544782" y="4038600"/>
          <a:ext cx="4067175" cy="417513"/>
        </p:xfrm>
        <a:graphic>
          <a:graphicData uri="http://schemas.openxmlformats.org/presentationml/2006/ole">
            <mc:AlternateContent xmlns:mc="http://schemas.openxmlformats.org/markup-compatibility/2006">
              <mc:Choice xmlns:v="urn:schemas-microsoft-com:vml" Requires="v">
                <p:oleObj spid="_x0000_s213028" name="Equation" r:id="rId14" imgW="3429000" imgH="380880" progId="Equation.DSMT4">
                  <p:embed/>
                </p:oleObj>
              </mc:Choice>
              <mc:Fallback>
                <p:oleObj name="Equation" r:id="rId14" imgW="3429000" imgH="380880" progId="Equation.DSMT4">
                  <p:embed/>
                  <p:pic>
                    <p:nvPicPr>
                      <p:cNvPr id="0" name=""/>
                      <p:cNvPicPr>
                        <a:picLocks noChangeAspect="1" noChangeArrowheads="1"/>
                      </p:cNvPicPr>
                      <p:nvPr/>
                    </p:nvPicPr>
                    <p:blipFill>
                      <a:blip r:embed="rId15"/>
                      <a:srcRect/>
                      <a:stretch>
                        <a:fillRect/>
                      </a:stretch>
                    </p:blipFill>
                    <p:spPr bwMode="auto">
                      <a:xfrm>
                        <a:off x="1544782" y="4038600"/>
                        <a:ext cx="4067175" cy="417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4" name="Object 13"/>
          <p:cNvGraphicFramePr>
            <a:graphicFrameLocks noChangeAspect="1"/>
          </p:cNvGraphicFramePr>
          <p:nvPr>
            <p:extLst>
              <p:ext uri="{D42A27DB-BD31-4B8C-83A1-F6EECF244321}">
                <p14:modId xmlns:p14="http://schemas.microsoft.com/office/powerpoint/2010/main" val="837568051"/>
              </p:ext>
            </p:extLst>
          </p:nvPr>
        </p:nvGraphicFramePr>
        <p:xfrm>
          <a:off x="1569027" y="4506191"/>
          <a:ext cx="1281112" cy="320675"/>
        </p:xfrm>
        <a:graphic>
          <a:graphicData uri="http://schemas.openxmlformats.org/presentationml/2006/ole">
            <mc:AlternateContent xmlns:mc="http://schemas.openxmlformats.org/markup-compatibility/2006">
              <mc:Choice xmlns:v="urn:schemas-microsoft-com:vml" Requires="v">
                <p:oleObj spid="_x0000_s213029" name="Equation" r:id="rId16" imgW="1079280" imgH="291960" progId="Equation.DSMT4">
                  <p:embed/>
                </p:oleObj>
              </mc:Choice>
              <mc:Fallback>
                <p:oleObj name="Equation" r:id="rId16" imgW="1079280" imgH="291960" progId="Equation.DSMT4">
                  <p:embed/>
                  <p:pic>
                    <p:nvPicPr>
                      <p:cNvPr id="0" name=""/>
                      <p:cNvPicPr>
                        <a:picLocks noChangeAspect="1" noChangeArrowheads="1"/>
                      </p:cNvPicPr>
                      <p:nvPr/>
                    </p:nvPicPr>
                    <p:blipFill>
                      <a:blip r:embed="rId17"/>
                      <a:srcRect/>
                      <a:stretch>
                        <a:fillRect/>
                      </a:stretch>
                    </p:blipFill>
                    <p:spPr bwMode="auto">
                      <a:xfrm>
                        <a:off x="1569027" y="4506191"/>
                        <a:ext cx="1281112" cy="32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9" name="Audio 8">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8"/>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2471926258"/>
      </p:ext>
    </p:extLst>
  </p:cSld>
  <p:clrMapOvr>
    <a:masterClrMapping/>
  </p:clrMapOvr>
  <mc:AlternateContent xmlns:mc="http://schemas.openxmlformats.org/markup-compatibility/2006">
    <mc:Choice xmlns:p14="http://schemas.microsoft.com/office/powerpoint/2010/main" Requires="p14">
      <p:transition spd="slow" p14:dur="2000" advTm="73755"/>
    </mc:Choice>
    <mc:Fallback>
      <p:transition spd="slow" advTm="737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3" fill="hold" display="0">
                  <p:stCondLst>
                    <p:cond delay="indefinite"/>
                  </p:stCondLst>
                  <p:endCondLst>
                    <p:cond evt="onStopAudio" delay="0">
                      <p:tgtEl>
                        <p:sldTgt/>
                      </p:tgtEl>
                    </p:cond>
                  </p:endCondLst>
                </p:cTn>
                <p:tgtEl>
                  <p:spTgt spid="9"/>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Properties of inner products in </a:t>
            </a:r>
            <a:r>
              <a:rPr lang="en-US" b="1" dirty="0" smtClean="0">
                <a:latin typeface="Times New Roman" panose="02020603050405020304" pitchFamily="18" charset="0"/>
              </a:rPr>
              <a:t>C</a:t>
            </a:r>
            <a:r>
              <a:rPr lang="en-US" i="1" baseline="30000" dirty="0" smtClean="0">
                <a:latin typeface="Times New Roman" panose="02020603050405020304" pitchFamily="18" charset="0"/>
              </a:rPr>
              <a:t>n</a:t>
            </a:r>
            <a:endParaRPr lang="en-CA" dirty="0"/>
          </a:p>
        </p:txBody>
      </p:sp>
      <p:sp>
        <p:nvSpPr>
          <p:cNvPr id="3" name="Content Placeholder 2"/>
          <p:cNvSpPr>
            <a:spLocks noGrp="1"/>
          </p:cNvSpPr>
          <p:nvPr>
            <p:ph idx="1"/>
          </p:nvPr>
        </p:nvSpPr>
        <p:spPr>
          <a:xfrm>
            <a:off x="457200" y="1600200"/>
            <a:ext cx="8534400" cy="4525963"/>
          </a:xfrm>
        </p:spPr>
        <p:txBody>
          <a:bodyPr/>
          <a:lstStyle/>
          <a:p>
            <a:r>
              <a:rPr lang="en-US" dirty="0" smtClean="0"/>
              <a:t>Thus, the properties are:</a:t>
            </a:r>
            <a:endParaRPr lang="en-US" dirty="0" smtClean="0"/>
          </a:p>
          <a:p>
            <a:pPr lvl="1"/>
            <a:r>
              <a:rPr lang="en-US" dirty="0" smtClean="0"/>
              <a:t>Conjugate symmetry:</a:t>
            </a:r>
          </a:p>
          <a:p>
            <a:pPr lvl="1"/>
            <a:r>
              <a:rPr lang="en-US" dirty="0" err="1" smtClean="0"/>
              <a:t>Sesquilinearity</a:t>
            </a:r>
            <a:r>
              <a:rPr lang="en-US" dirty="0" smtClean="0"/>
              <a:t>: </a:t>
            </a:r>
          </a:p>
          <a:p>
            <a:pPr lvl="1"/>
            <a:endParaRPr lang="en-US" dirty="0"/>
          </a:p>
          <a:p>
            <a:pPr lvl="1"/>
            <a:endParaRPr lang="en-US" dirty="0" smtClean="0"/>
          </a:p>
          <a:p>
            <a:pPr lvl="1"/>
            <a:r>
              <a:rPr lang="en-US" dirty="0" smtClean="0"/>
              <a:t>Positive definiteness:                       ,</a:t>
            </a:r>
          </a:p>
          <a:p>
            <a:pPr marL="457200" lvl="1" indent="0">
              <a:buNone/>
            </a:pPr>
            <a:r>
              <a:rPr lang="en-US" dirty="0" smtClean="0"/>
              <a:t>				and                     if and only if  </a:t>
            </a:r>
          </a:p>
          <a:p>
            <a:pPr marL="457200" lvl="1" indent="0">
              <a:buNone/>
            </a:pPr>
            <a:endParaRPr lang="en-US" dirty="0" smtClean="0"/>
          </a:p>
        </p:txBody>
      </p:sp>
      <p:sp>
        <p:nvSpPr>
          <p:cNvPr id="4" name="Footer Placeholder 3"/>
          <p:cNvSpPr>
            <a:spLocks noGrp="1"/>
          </p:cNvSpPr>
          <p:nvPr>
            <p:ph type="ftr" sz="quarter" idx="11"/>
          </p:nvPr>
        </p:nvSpPr>
        <p:spPr/>
        <p:txBody>
          <a:bodyPr/>
          <a:lstStyle/>
          <a:p>
            <a:r>
              <a:rPr lang="en-CA" smtClean="0"/>
              <a:t>The inner product for finite-dimensional vectors</a:t>
            </a:r>
            <a:endParaRPr lang="en-CA"/>
          </a:p>
        </p:txBody>
      </p:sp>
      <p:sp>
        <p:nvSpPr>
          <p:cNvPr id="5" name="Slide Number Placeholder 4"/>
          <p:cNvSpPr>
            <a:spLocks noGrp="1"/>
          </p:cNvSpPr>
          <p:nvPr>
            <p:ph type="sldNum" sz="quarter" idx="12"/>
          </p:nvPr>
        </p:nvSpPr>
        <p:spPr/>
        <p:txBody>
          <a:bodyPr/>
          <a:lstStyle/>
          <a:p>
            <a:fld id="{42EF6DC8-DA9C-4533-8A40-BB00A2545AF8}" type="slidenum">
              <a:rPr lang="en-CA" smtClean="0"/>
              <a:pPr/>
              <a:t>13</a:t>
            </a:fld>
            <a:endParaRPr lang="en-CA"/>
          </a:p>
        </p:txBody>
      </p:sp>
      <p:graphicFrame>
        <p:nvGraphicFramePr>
          <p:cNvPr id="8" name="Object 7"/>
          <p:cNvGraphicFramePr>
            <a:graphicFrameLocks noChangeAspect="1"/>
          </p:cNvGraphicFramePr>
          <p:nvPr>
            <p:extLst>
              <p:ext uri="{D42A27DB-BD31-4B8C-83A1-F6EECF244321}">
                <p14:modId xmlns:p14="http://schemas.microsoft.com/office/powerpoint/2010/main" val="231508498"/>
              </p:ext>
            </p:extLst>
          </p:nvPr>
        </p:nvGraphicFramePr>
        <p:xfrm>
          <a:off x="3900054" y="3567546"/>
          <a:ext cx="1144587" cy="390525"/>
        </p:xfrm>
        <a:graphic>
          <a:graphicData uri="http://schemas.openxmlformats.org/presentationml/2006/ole">
            <mc:AlternateContent xmlns:mc="http://schemas.openxmlformats.org/markup-compatibility/2006">
              <mc:Choice xmlns:v="urn:schemas-microsoft-com:vml" Requires="v">
                <p:oleObj spid="_x0000_s214036" name="Equation" r:id="rId6" imgW="965160" imgH="355320" progId="Equation.DSMT4">
                  <p:embed/>
                </p:oleObj>
              </mc:Choice>
              <mc:Fallback>
                <p:oleObj name="Equation" r:id="rId6" imgW="965160" imgH="355320" progId="Equation.DSMT4">
                  <p:embed/>
                  <p:pic>
                    <p:nvPicPr>
                      <p:cNvPr id="0" name=""/>
                      <p:cNvPicPr>
                        <a:picLocks noChangeAspect="1" noChangeArrowheads="1"/>
                      </p:cNvPicPr>
                      <p:nvPr/>
                    </p:nvPicPr>
                    <p:blipFill>
                      <a:blip r:embed="rId7"/>
                      <a:srcRect/>
                      <a:stretch>
                        <a:fillRect/>
                      </a:stretch>
                    </p:blipFill>
                    <p:spPr bwMode="auto">
                      <a:xfrm>
                        <a:off x="3900054" y="3567546"/>
                        <a:ext cx="1144587" cy="39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4" name="Object 13"/>
          <p:cNvGraphicFramePr>
            <a:graphicFrameLocks noChangeAspect="1"/>
          </p:cNvGraphicFramePr>
          <p:nvPr>
            <p:extLst>
              <p:ext uri="{D42A27DB-BD31-4B8C-83A1-F6EECF244321}">
                <p14:modId xmlns:p14="http://schemas.microsoft.com/office/powerpoint/2010/main" val="2311772910"/>
              </p:ext>
            </p:extLst>
          </p:nvPr>
        </p:nvGraphicFramePr>
        <p:xfrm>
          <a:off x="4693227" y="3958937"/>
          <a:ext cx="1144587" cy="390525"/>
        </p:xfrm>
        <a:graphic>
          <a:graphicData uri="http://schemas.openxmlformats.org/presentationml/2006/ole">
            <mc:AlternateContent xmlns:mc="http://schemas.openxmlformats.org/markup-compatibility/2006">
              <mc:Choice xmlns:v="urn:schemas-microsoft-com:vml" Requires="v">
                <p:oleObj spid="_x0000_s214037" name="Equation" r:id="rId8" imgW="965160" imgH="355320" progId="Equation.DSMT4">
                  <p:embed/>
                </p:oleObj>
              </mc:Choice>
              <mc:Fallback>
                <p:oleObj name="Equation" r:id="rId8" imgW="965160" imgH="355320" progId="Equation.DSMT4">
                  <p:embed/>
                  <p:pic>
                    <p:nvPicPr>
                      <p:cNvPr id="0" name=""/>
                      <p:cNvPicPr>
                        <a:picLocks noChangeAspect="1" noChangeArrowheads="1"/>
                      </p:cNvPicPr>
                      <p:nvPr/>
                    </p:nvPicPr>
                    <p:blipFill>
                      <a:blip r:embed="rId9"/>
                      <a:srcRect/>
                      <a:stretch>
                        <a:fillRect/>
                      </a:stretch>
                    </p:blipFill>
                    <p:spPr bwMode="auto">
                      <a:xfrm>
                        <a:off x="4693227" y="3958937"/>
                        <a:ext cx="1144587" cy="39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7" name="Object 16"/>
          <p:cNvGraphicFramePr>
            <a:graphicFrameLocks noChangeAspect="1"/>
          </p:cNvGraphicFramePr>
          <p:nvPr>
            <p:extLst>
              <p:ext uri="{D42A27DB-BD31-4B8C-83A1-F6EECF244321}">
                <p14:modId xmlns:p14="http://schemas.microsoft.com/office/powerpoint/2010/main" val="3211384083"/>
              </p:ext>
            </p:extLst>
          </p:nvPr>
        </p:nvGraphicFramePr>
        <p:xfrm>
          <a:off x="7325591" y="3993573"/>
          <a:ext cx="661988" cy="265112"/>
        </p:xfrm>
        <a:graphic>
          <a:graphicData uri="http://schemas.openxmlformats.org/presentationml/2006/ole">
            <mc:AlternateContent xmlns:mc="http://schemas.openxmlformats.org/markup-compatibility/2006">
              <mc:Choice xmlns:v="urn:schemas-microsoft-com:vml" Requires="v">
                <p:oleObj spid="_x0000_s214038" name="Equation" r:id="rId10" imgW="558720" imgH="241200" progId="Equation.DSMT4">
                  <p:embed/>
                </p:oleObj>
              </mc:Choice>
              <mc:Fallback>
                <p:oleObj name="Equation" r:id="rId10" imgW="558720" imgH="241200" progId="Equation.DSMT4">
                  <p:embed/>
                  <p:pic>
                    <p:nvPicPr>
                      <p:cNvPr id="0" name=""/>
                      <p:cNvPicPr>
                        <a:picLocks noChangeAspect="1" noChangeArrowheads="1"/>
                      </p:cNvPicPr>
                      <p:nvPr/>
                    </p:nvPicPr>
                    <p:blipFill>
                      <a:blip r:embed="rId11"/>
                      <a:srcRect/>
                      <a:stretch>
                        <a:fillRect/>
                      </a:stretch>
                    </p:blipFill>
                    <p:spPr bwMode="auto">
                      <a:xfrm>
                        <a:off x="7325591" y="3993573"/>
                        <a:ext cx="661988" cy="265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1" name="Object 10"/>
          <p:cNvGraphicFramePr>
            <a:graphicFrameLocks noChangeAspect="1"/>
          </p:cNvGraphicFramePr>
          <p:nvPr>
            <p:extLst>
              <p:ext uri="{D42A27DB-BD31-4B8C-83A1-F6EECF244321}">
                <p14:modId xmlns:p14="http://schemas.microsoft.com/office/powerpoint/2010/main" val="4197911379"/>
              </p:ext>
            </p:extLst>
          </p:nvPr>
        </p:nvGraphicFramePr>
        <p:xfrm>
          <a:off x="3873645" y="1978602"/>
          <a:ext cx="1747837" cy="446088"/>
        </p:xfrm>
        <a:graphic>
          <a:graphicData uri="http://schemas.openxmlformats.org/presentationml/2006/ole">
            <mc:AlternateContent xmlns:mc="http://schemas.openxmlformats.org/markup-compatibility/2006">
              <mc:Choice xmlns:v="urn:schemas-microsoft-com:vml" Requires="v">
                <p:oleObj spid="_x0000_s214039" name="Equation" r:id="rId12" imgW="1473120" imgH="406080" progId="Equation.DSMT4">
                  <p:embed/>
                </p:oleObj>
              </mc:Choice>
              <mc:Fallback>
                <p:oleObj name="Equation" r:id="rId12" imgW="1473120" imgH="406080" progId="Equation.DSMT4">
                  <p:embed/>
                  <p:pic>
                    <p:nvPicPr>
                      <p:cNvPr id="0" name=""/>
                      <p:cNvPicPr>
                        <a:picLocks noChangeAspect="1" noChangeArrowheads="1"/>
                      </p:cNvPicPr>
                      <p:nvPr/>
                    </p:nvPicPr>
                    <p:blipFill>
                      <a:blip r:embed="rId13"/>
                      <a:srcRect/>
                      <a:stretch>
                        <a:fillRect/>
                      </a:stretch>
                    </p:blipFill>
                    <p:spPr bwMode="auto">
                      <a:xfrm>
                        <a:off x="3873645" y="1978602"/>
                        <a:ext cx="1747837" cy="446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6" name="Object 5"/>
          <p:cNvGraphicFramePr>
            <a:graphicFrameLocks noChangeAspect="1"/>
          </p:cNvGraphicFramePr>
          <p:nvPr>
            <p:extLst>
              <p:ext uri="{D42A27DB-BD31-4B8C-83A1-F6EECF244321}">
                <p14:modId xmlns:p14="http://schemas.microsoft.com/office/powerpoint/2010/main" val="215304393"/>
              </p:ext>
            </p:extLst>
          </p:nvPr>
        </p:nvGraphicFramePr>
        <p:xfrm>
          <a:off x="3146425" y="2432050"/>
          <a:ext cx="4718050" cy="404813"/>
        </p:xfrm>
        <a:graphic>
          <a:graphicData uri="http://schemas.openxmlformats.org/presentationml/2006/ole">
            <mc:AlternateContent xmlns:mc="http://schemas.openxmlformats.org/markup-compatibility/2006">
              <mc:Choice xmlns:v="urn:schemas-microsoft-com:vml" Requires="v">
                <p:oleObj spid="_x0000_s214040" name="Equation" r:id="rId14" imgW="3974760" imgH="368280" progId="Equation.DSMT4">
                  <p:embed/>
                </p:oleObj>
              </mc:Choice>
              <mc:Fallback>
                <p:oleObj name="Equation" r:id="rId14" imgW="3974760" imgH="368280" progId="Equation.DSMT4">
                  <p:embed/>
                  <p:pic>
                    <p:nvPicPr>
                      <p:cNvPr id="0" name=""/>
                      <p:cNvPicPr>
                        <a:picLocks noChangeAspect="1" noChangeArrowheads="1"/>
                      </p:cNvPicPr>
                      <p:nvPr/>
                    </p:nvPicPr>
                    <p:blipFill>
                      <a:blip r:embed="rId15"/>
                      <a:srcRect/>
                      <a:stretch>
                        <a:fillRect/>
                      </a:stretch>
                    </p:blipFill>
                    <p:spPr bwMode="auto">
                      <a:xfrm>
                        <a:off x="3146425" y="2432050"/>
                        <a:ext cx="4718050" cy="404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7" name="Object 6"/>
          <p:cNvGraphicFramePr>
            <a:graphicFrameLocks noChangeAspect="1"/>
          </p:cNvGraphicFramePr>
          <p:nvPr>
            <p:extLst>
              <p:ext uri="{D42A27DB-BD31-4B8C-83A1-F6EECF244321}">
                <p14:modId xmlns:p14="http://schemas.microsoft.com/office/powerpoint/2010/main" val="2111090977"/>
              </p:ext>
            </p:extLst>
          </p:nvPr>
        </p:nvGraphicFramePr>
        <p:xfrm>
          <a:off x="3160712" y="2971800"/>
          <a:ext cx="4687888" cy="390525"/>
        </p:xfrm>
        <a:graphic>
          <a:graphicData uri="http://schemas.openxmlformats.org/presentationml/2006/ole">
            <mc:AlternateContent xmlns:mc="http://schemas.openxmlformats.org/markup-compatibility/2006">
              <mc:Choice xmlns:v="urn:schemas-microsoft-com:vml" Requires="v">
                <p:oleObj spid="_x0000_s214041" name="Equation" r:id="rId16" imgW="3949560" imgH="355320" progId="Equation.DSMT4">
                  <p:embed/>
                </p:oleObj>
              </mc:Choice>
              <mc:Fallback>
                <p:oleObj name="Equation" r:id="rId16" imgW="3949560" imgH="355320" progId="Equation.DSMT4">
                  <p:embed/>
                  <p:pic>
                    <p:nvPicPr>
                      <p:cNvPr id="0" name=""/>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3160712" y="2971800"/>
                        <a:ext cx="4687888" cy="39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9" name="Audio 8">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8"/>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3553086401"/>
      </p:ext>
    </p:extLst>
  </p:cSld>
  <p:clrMapOvr>
    <a:masterClrMapping/>
  </p:clrMapOvr>
  <mc:AlternateContent xmlns:mc="http://schemas.openxmlformats.org/markup-compatibility/2006">
    <mc:Choice xmlns:p14="http://schemas.microsoft.com/office/powerpoint/2010/main" Requires="p14">
      <p:transition spd="slow" p14:dur="2000" advTm="69477"/>
    </mc:Choice>
    <mc:Fallback>
      <p:transition spd="slow" advTm="694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Inner product spaces</a:t>
            </a:r>
            <a:endParaRPr lang="en-CA" dirty="0"/>
          </a:p>
        </p:txBody>
      </p:sp>
      <p:sp>
        <p:nvSpPr>
          <p:cNvPr id="3" name="Content Placeholder 2"/>
          <p:cNvSpPr>
            <a:spLocks noGrp="1"/>
          </p:cNvSpPr>
          <p:nvPr>
            <p:ph idx="1"/>
          </p:nvPr>
        </p:nvSpPr>
        <p:spPr>
          <a:xfrm>
            <a:off x="457200" y="1600200"/>
            <a:ext cx="8534400" cy="4525963"/>
          </a:xfrm>
        </p:spPr>
        <p:txBody>
          <a:bodyPr/>
          <a:lstStyle/>
          <a:p>
            <a:r>
              <a:rPr lang="en-US" dirty="0" smtClean="0"/>
              <a:t>A vector space with an inner product is often described</a:t>
            </a:r>
            <a:br>
              <a:rPr lang="en-US" dirty="0" smtClean="0"/>
            </a:br>
            <a:r>
              <a:rPr lang="en-US" dirty="0" smtClean="0"/>
              <a:t>as an </a:t>
            </a:r>
            <a:r>
              <a:rPr lang="en-US" i="1" dirty="0" smtClean="0"/>
              <a:t>inner product space</a:t>
            </a:r>
            <a:endParaRPr lang="en-US" dirty="0" smtClean="0"/>
          </a:p>
          <a:p>
            <a:pPr lvl="1"/>
            <a:r>
              <a:rPr lang="en-US" dirty="0" smtClean="0"/>
              <a:t>The assumption is made that it must be a vector space</a:t>
            </a:r>
            <a:endParaRPr lang="en-US" dirty="0"/>
          </a:p>
          <a:p>
            <a:pPr marL="457200" lvl="1" indent="0">
              <a:buNone/>
            </a:pPr>
            <a:endParaRPr lang="en-US" dirty="0" smtClean="0"/>
          </a:p>
        </p:txBody>
      </p:sp>
      <p:sp>
        <p:nvSpPr>
          <p:cNvPr id="4" name="Footer Placeholder 3"/>
          <p:cNvSpPr>
            <a:spLocks noGrp="1"/>
          </p:cNvSpPr>
          <p:nvPr>
            <p:ph type="ftr" sz="quarter" idx="11"/>
          </p:nvPr>
        </p:nvSpPr>
        <p:spPr/>
        <p:txBody>
          <a:bodyPr/>
          <a:lstStyle/>
          <a:p>
            <a:r>
              <a:rPr lang="en-CA" smtClean="0"/>
              <a:t>The inner product for finite-dimensional vectors</a:t>
            </a:r>
            <a:endParaRPr lang="en-CA"/>
          </a:p>
        </p:txBody>
      </p:sp>
      <p:sp>
        <p:nvSpPr>
          <p:cNvPr id="5" name="Slide Number Placeholder 4"/>
          <p:cNvSpPr>
            <a:spLocks noGrp="1"/>
          </p:cNvSpPr>
          <p:nvPr>
            <p:ph type="sldNum" sz="quarter" idx="12"/>
          </p:nvPr>
        </p:nvSpPr>
        <p:spPr/>
        <p:txBody>
          <a:bodyPr/>
          <a:lstStyle/>
          <a:p>
            <a:fld id="{42EF6DC8-DA9C-4533-8A40-BB00A2545AF8}" type="slidenum">
              <a:rPr lang="en-CA" smtClean="0"/>
              <a:pPr/>
              <a:t>14</a:t>
            </a:fld>
            <a:endParaRPr lang="en-CA"/>
          </a:p>
        </p:txBody>
      </p:sp>
      <p:pic>
        <p:nvPicPr>
          <p:cNvPr id="7" name="Audio 6">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4080698267"/>
      </p:ext>
    </p:extLst>
  </p:cSld>
  <p:clrMapOvr>
    <a:masterClrMapping/>
  </p:clrMapOvr>
  <mc:AlternateContent xmlns:mc="http://schemas.openxmlformats.org/markup-compatibility/2006">
    <mc:Choice xmlns:p14="http://schemas.microsoft.com/office/powerpoint/2010/main" Requires="p14">
      <p:transition spd="slow" p14:dur="2000" advTm="18329"/>
    </mc:Choice>
    <mc:Fallback>
      <p:transition spd="slow" advTm="183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Notation</a:t>
            </a:r>
            <a:endParaRPr lang="en-CA" dirty="0">
              <a:latin typeface="Times New Roman" panose="02020603050405020304" pitchFamily="18" charset="0"/>
            </a:endParaRPr>
          </a:p>
        </p:txBody>
      </p:sp>
      <p:sp>
        <p:nvSpPr>
          <p:cNvPr id="3" name="Content Placeholder 2"/>
          <p:cNvSpPr>
            <a:spLocks noGrp="1"/>
          </p:cNvSpPr>
          <p:nvPr>
            <p:ph idx="1"/>
          </p:nvPr>
        </p:nvSpPr>
        <p:spPr>
          <a:xfrm>
            <a:off x="457200" y="1600200"/>
            <a:ext cx="8534400" cy="4525963"/>
          </a:xfrm>
        </p:spPr>
        <p:txBody>
          <a:bodyPr/>
          <a:lstStyle/>
          <a:p>
            <a:r>
              <a:rPr lang="en-US" dirty="0" smtClean="0"/>
              <a:t>Physicists and engineers define the complex inner product as:</a:t>
            </a:r>
          </a:p>
          <a:p>
            <a:endParaRPr lang="en-US" dirty="0" smtClean="0"/>
          </a:p>
          <a:p>
            <a:endParaRPr lang="en-US" dirty="0" smtClean="0"/>
          </a:p>
          <a:p>
            <a:r>
              <a:rPr lang="en-US" dirty="0" smtClean="0"/>
              <a:t>Mathematicians define it as</a:t>
            </a:r>
          </a:p>
          <a:p>
            <a:endParaRPr lang="en-US" dirty="0"/>
          </a:p>
          <a:p>
            <a:endParaRPr lang="en-US" dirty="0" smtClean="0"/>
          </a:p>
          <a:p>
            <a:endParaRPr lang="en-US" dirty="0"/>
          </a:p>
          <a:p>
            <a:endParaRPr lang="en-US" dirty="0" smtClean="0"/>
          </a:p>
        </p:txBody>
      </p:sp>
      <p:sp>
        <p:nvSpPr>
          <p:cNvPr id="4" name="Footer Placeholder 3"/>
          <p:cNvSpPr>
            <a:spLocks noGrp="1"/>
          </p:cNvSpPr>
          <p:nvPr>
            <p:ph type="ftr" sz="quarter" idx="11"/>
          </p:nvPr>
        </p:nvSpPr>
        <p:spPr/>
        <p:txBody>
          <a:bodyPr/>
          <a:lstStyle/>
          <a:p>
            <a:r>
              <a:rPr lang="en-CA" smtClean="0"/>
              <a:t>The inner product for finite-dimensional vectors</a:t>
            </a:r>
            <a:endParaRPr lang="en-CA"/>
          </a:p>
        </p:txBody>
      </p:sp>
      <p:sp>
        <p:nvSpPr>
          <p:cNvPr id="5" name="Slide Number Placeholder 4"/>
          <p:cNvSpPr>
            <a:spLocks noGrp="1"/>
          </p:cNvSpPr>
          <p:nvPr>
            <p:ph type="sldNum" sz="quarter" idx="12"/>
          </p:nvPr>
        </p:nvSpPr>
        <p:spPr/>
        <p:txBody>
          <a:bodyPr/>
          <a:lstStyle/>
          <a:p>
            <a:fld id="{42EF6DC8-DA9C-4533-8A40-BB00A2545AF8}" type="slidenum">
              <a:rPr lang="en-CA" smtClean="0"/>
              <a:pPr/>
              <a:t>15</a:t>
            </a:fld>
            <a:endParaRPr lang="en-CA"/>
          </a:p>
        </p:txBody>
      </p:sp>
      <p:graphicFrame>
        <p:nvGraphicFramePr>
          <p:cNvPr id="19" name="Object 18"/>
          <p:cNvGraphicFramePr>
            <a:graphicFrameLocks noChangeAspect="1"/>
          </p:cNvGraphicFramePr>
          <p:nvPr>
            <p:extLst>
              <p:ext uri="{D42A27DB-BD31-4B8C-83A1-F6EECF244321}">
                <p14:modId xmlns:p14="http://schemas.microsoft.com/office/powerpoint/2010/main" val="3673481669"/>
              </p:ext>
            </p:extLst>
          </p:nvPr>
        </p:nvGraphicFramePr>
        <p:xfrm>
          <a:off x="3525838" y="1981200"/>
          <a:ext cx="1868487" cy="752475"/>
        </p:xfrm>
        <a:graphic>
          <a:graphicData uri="http://schemas.openxmlformats.org/presentationml/2006/ole">
            <mc:AlternateContent xmlns:mc="http://schemas.openxmlformats.org/markup-compatibility/2006">
              <mc:Choice xmlns:v="urn:schemas-microsoft-com:vml" Requires="v">
                <p:oleObj spid="_x0000_s215046" name="Equation" r:id="rId6" imgW="1574640" imgH="685800" progId="Equation.DSMT4">
                  <p:embed/>
                </p:oleObj>
              </mc:Choice>
              <mc:Fallback>
                <p:oleObj name="Equation" r:id="rId6" imgW="1574640" imgH="685800" progId="Equation.DSMT4">
                  <p:embed/>
                  <p:pic>
                    <p:nvPicPr>
                      <p:cNvPr id="0" name=""/>
                      <p:cNvPicPr>
                        <a:picLocks noChangeAspect="1" noChangeArrowheads="1"/>
                      </p:cNvPicPr>
                      <p:nvPr/>
                    </p:nvPicPr>
                    <p:blipFill>
                      <a:blip r:embed="rId7"/>
                      <a:srcRect/>
                      <a:stretch>
                        <a:fillRect/>
                      </a:stretch>
                    </p:blipFill>
                    <p:spPr bwMode="auto">
                      <a:xfrm>
                        <a:off x="3525838" y="1981200"/>
                        <a:ext cx="1868487" cy="75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3" name="Object 12"/>
          <p:cNvGraphicFramePr>
            <a:graphicFrameLocks noChangeAspect="1"/>
          </p:cNvGraphicFramePr>
          <p:nvPr>
            <p:extLst>
              <p:ext uri="{D42A27DB-BD31-4B8C-83A1-F6EECF244321}">
                <p14:modId xmlns:p14="http://schemas.microsoft.com/office/powerpoint/2010/main" val="2010549433"/>
              </p:ext>
            </p:extLst>
          </p:nvPr>
        </p:nvGraphicFramePr>
        <p:xfrm>
          <a:off x="3581400" y="3429000"/>
          <a:ext cx="1868487" cy="752475"/>
        </p:xfrm>
        <a:graphic>
          <a:graphicData uri="http://schemas.openxmlformats.org/presentationml/2006/ole">
            <mc:AlternateContent xmlns:mc="http://schemas.openxmlformats.org/markup-compatibility/2006">
              <mc:Choice xmlns:v="urn:schemas-microsoft-com:vml" Requires="v">
                <p:oleObj spid="_x0000_s215047" name="Equation" r:id="rId8" imgW="1574640" imgH="685800" progId="Equation.DSMT4">
                  <p:embed/>
                </p:oleObj>
              </mc:Choice>
              <mc:Fallback>
                <p:oleObj name="Equation" r:id="rId8" imgW="1574640" imgH="685800" progId="Equation.DSMT4">
                  <p:embed/>
                  <p:pic>
                    <p:nvPicPr>
                      <p:cNvPr id="0" name=""/>
                      <p:cNvPicPr>
                        <a:picLocks noChangeAspect="1" noChangeArrowheads="1"/>
                      </p:cNvPicPr>
                      <p:nvPr/>
                    </p:nvPicPr>
                    <p:blipFill>
                      <a:blip r:embed="rId9"/>
                      <a:srcRect/>
                      <a:stretch>
                        <a:fillRect/>
                      </a:stretch>
                    </p:blipFill>
                    <p:spPr bwMode="auto">
                      <a:xfrm>
                        <a:off x="3581400" y="3429000"/>
                        <a:ext cx="1868487" cy="75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8" name="Audio 7">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2924928102"/>
      </p:ext>
    </p:extLst>
  </p:cSld>
  <p:clrMapOvr>
    <a:masterClrMapping/>
  </p:clrMapOvr>
  <mc:AlternateContent xmlns:mc="http://schemas.openxmlformats.org/markup-compatibility/2006">
    <mc:Choice xmlns:p14="http://schemas.microsoft.com/office/powerpoint/2010/main" Requires="p14">
      <p:transition spd="slow" p14:dur="2000" advTm="40711"/>
    </mc:Choice>
    <mc:Fallback>
      <p:transition spd="slow" advTm="407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3" fill="hold" display="0">
                  <p:stCondLst>
                    <p:cond delay="indefinite"/>
                  </p:stCondLst>
                  <p:endCondLst>
                    <p:cond evt="onStopAudio" delay="0">
                      <p:tgtEl>
                        <p:sldTgt/>
                      </p:tgtEl>
                    </p:cond>
                  </p:endCondLst>
                </p:cTn>
                <p:tgtEl>
                  <p:spTgt spid="8"/>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Summary</a:t>
            </a:r>
            <a:endParaRPr lang="en-CA" dirty="0"/>
          </a:p>
        </p:txBody>
      </p:sp>
      <p:sp>
        <p:nvSpPr>
          <p:cNvPr id="3" name="Content Placeholder 2"/>
          <p:cNvSpPr>
            <a:spLocks noGrp="1"/>
          </p:cNvSpPr>
          <p:nvPr>
            <p:ph idx="1"/>
          </p:nvPr>
        </p:nvSpPr>
        <p:spPr>
          <a:xfrm>
            <a:off x="457200" y="1600200"/>
            <a:ext cx="8382000" cy="4525963"/>
          </a:xfrm>
        </p:spPr>
        <p:txBody>
          <a:bodyPr/>
          <a:lstStyle/>
          <a:p>
            <a:r>
              <a:rPr lang="en-US" dirty="0" smtClean="0"/>
              <a:t>Following this </a:t>
            </a:r>
            <a:r>
              <a:rPr lang="en-US" dirty="0"/>
              <a:t>topic</a:t>
            </a:r>
            <a:r>
              <a:rPr lang="en-US" dirty="0" smtClean="0"/>
              <a:t>, you now</a:t>
            </a:r>
          </a:p>
          <a:p>
            <a:pPr lvl="1"/>
            <a:r>
              <a:rPr lang="en-US" dirty="0" smtClean="0"/>
              <a:t>Know the definition of the </a:t>
            </a:r>
            <a:r>
              <a:rPr lang="en-US" dirty="0" smtClean="0"/>
              <a:t>real inner product</a:t>
            </a:r>
            <a:endParaRPr lang="en-US" dirty="0" smtClean="0"/>
          </a:p>
          <a:p>
            <a:pPr lvl="1"/>
            <a:r>
              <a:rPr lang="en-US" dirty="0" smtClean="0"/>
              <a:t>Are aware of the properties of the </a:t>
            </a:r>
            <a:r>
              <a:rPr lang="en-US" dirty="0" smtClean="0"/>
              <a:t>real inner product</a:t>
            </a:r>
            <a:endParaRPr lang="en-US" dirty="0" smtClean="0"/>
          </a:p>
          <a:p>
            <a:pPr lvl="1"/>
            <a:r>
              <a:rPr lang="en-US" dirty="0" smtClean="0"/>
              <a:t>Know that for complex vectors, the first vector is conjugated</a:t>
            </a:r>
          </a:p>
          <a:p>
            <a:pPr lvl="2"/>
            <a:r>
              <a:rPr lang="en-US" dirty="0" smtClean="0"/>
              <a:t>This leads to some subtle changes to </a:t>
            </a:r>
            <a:r>
              <a:rPr lang="en-US" smtClean="0"/>
              <a:t>the properties</a:t>
            </a:r>
            <a:endParaRPr lang="en-US" dirty="0"/>
          </a:p>
        </p:txBody>
      </p:sp>
      <p:sp>
        <p:nvSpPr>
          <p:cNvPr id="4" name="Footer Placeholder 3"/>
          <p:cNvSpPr>
            <a:spLocks noGrp="1"/>
          </p:cNvSpPr>
          <p:nvPr>
            <p:ph type="ftr" sz="quarter" idx="11"/>
          </p:nvPr>
        </p:nvSpPr>
        <p:spPr/>
        <p:txBody>
          <a:bodyPr/>
          <a:lstStyle/>
          <a:p>
            <a:r>
              <a:rPr lang="en-CA" smtClean="0"/>
              <a:t>The inner product for finite-dimensional vectors</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pPr/>
              <a:t>16</a:t>
            </a:fld>
            <a:endParaRPr lang="en-CA"/>
          </a:p>
        </p:txBody>
      </p:sp>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654136003"/>
      </p:ext>
    </p:extLst>
  </p:cSld>
  <p:clrMapOvr>
    <a:masterClrMapping/>
  </p:clrMapOvr>
  <mc:AlternateContent xmlns:mc="http://schemas.openxmlformats.org/markup-compatibility/2006">
    <mc:Choice xmlns:p14="http://schemas.microsoft.com/office/powerpoint/2010/main" Requires="p14">
      <p:transition spd="slow" p14:dur="2000" advTm="21689"/>
    </mc:Choice>
    <mc:Fallback>
      <p:transition spd="slow" advTm="216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References</a:t>
            </a:r>
            <a:endParaRPr lang="en-CA" dirty="0"/>
          </a:p>
        </p:txBody>
      </p:sp>
      <p:sp>
        <p:nvSpPr>
          <p:cNvPr id="3" name="Content Placeholder 2"/>
          <p:cNvSpPr>
            <a:spLocks noGrp="1"/>
          </p:cNvSpPr>
          <p:nvPr>
            <p:ph idx="1"/>
          </p:nvPr>
        </p:nvSpPr>
        <p:spPr>
          <a:xfrm>
            <a:off x="457200" y="1600200"/>
            <a:ext cx="8534400" cy="4525963"/>
          </a:xfrm>
        </p:spPr>
        <p:txBody>
          <a:bodyPr>
            <a:normAutofit/>
          </a:bodyPr>
          <a:lstStyle/>
          <a:p>
            <a:pPr marL="0" indent="0">
              <a:buNone/>
            </a:pPr>
            <a:r>
              <a:rPr lang="en-CA" dirty="0"/>
              <a:t>[</a:t>
            </a:r>
            <a:r>
              <a:rPr lang="en-CA" dirty="0" smtClean="0"/>
              <a:t>1]	</a:t>
            </a:r>
            <a:r>
              <a:rPr lang="en-CA" dirty="0"/>
              <a:t> https://en.wikipedia.org/wiki/Norm_(mathematics)</a:t>
            </a:r>
            <a:endParaRPr lang="en-CA" dirty="0" smtClean="0"/>
          </a:p>
        </p:txBody>
      </p:sp>
      <p:sp>
        <p:nvSpPr>
          <p:cNvPr id="4" name="Footer Placeholder 3"/>
          <p:cNvSpPr>
            <a:spLocks noGrp="1"/>
          </p:cNvSpPr>
          <p:nvPr>
            <p:ph type="ftr" sz="quarter" idx="11"/>
          </p:nvPr>
        </p:nvSpPr>
        <p:spPr/>
        <p:txBody>
          <a:bodyPr/>
          <a:lstStyle/>
          <a:p>
            <a:r>
              <a:rPr lang="en-CA" smtClean="0"/>
              <a:t>The inner product for finite-dimensional vectors</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pPr/>
              <a:t>17</a:t>
            </a:fld>
            <a:endParaRPr lang="en-CA"/>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740462976"/>
      </p:ext>
    </p:extLst>
  </p:cSld>
  <p:clrMapOvr>
    <a:masterClrMapping/>
  </p:clrMapOvr>
  <mc:AlternateContent xmlns:mc="http://schemas.openxmlformats.org/markup-compatibility/2006" xmlns:p14="http://schemas.microsoft.com/office/powerpoint/2010/main">
    <mc:Choice Requires="p14">
      <p:transition spd="slow" p14:dur="2000" advTm="3640"/>
    </mc:Choice>
    <mc:Fallback xmlns="">
      <p:transition spd="slow" advTm="36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Acknowledgments</a:t>
            </a:r>
            <a:endParaRPr lang="en-CA" dirty="0"/>
          </a:p>
        </p:txBody>
      </p:sp>
      <p:sp>
        <p:nvSpPr>
          <p:cNvPr id="3" name="Content Placeholder 2"/>
          <p:cNvSpPr>
            <a:spLocks noGrp="1"/>
          </p:cNvSpPr>
          <p:nvPr>
            <p:ph idx="1"/>
          </p:nvPr>
        </p:nvSpPr>
        <p:spPr/>
        <p:txBody>
          <a:bodyPr>
            <a:normAutofit/>
          </a:bodyPr>
          <a:lstStyle/>
          <a:p>
            <a:pPr marL="0" indent="0">
              <a:buNone/>
            </a:pPr>
            <a:r>
              <a:rPr lang="en-CA" sz="1800" dirty="0" smtClean="0"/>
              <a:t>None so far.</a:t>
            </a:r>
            <a:endParaRPr lang="en-CA" sz="1800" dirty="0"/>
          </a:p>
        </p:txBody>
      </p:sp>
      <p:sp>
        <p:nvSpPr>
          <p:cNvPr id="4" name="Footer Placeholder 3"/>
          <p:cNvSpPr>
            <a:spLocks noGrp="1"/>
          </p:cNvSpPr>
          <p:nvPr>
            <p:ph type="ftr" sz="quarter" idx="11"/>
          </p:nvPr>
        </p:nvSpPr>
        <p:spPr/>
        <p:txBody>
          <a:bodyPr/>
          <a:lstStyle/>
          <a:p>
            <a:r>
              <a:rPr lang="en-CA" smtClean="0"/>
              <a:t>The inner product for finite-dimensional vectors</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pPr/>
              <a:t>18</a:t>
            </a:fld>
            <a:endParaRPr lang="en-CA"/>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886795597"/>
      </p:ext>
    </p:extLst>
  </p:cSld>
  <p:clrMapOvr>
    <a:masterClrMapping/>
  </p:clrMapOvr>
  <mc:AlternateContent xmlns:mc="http://schemas.openxmlformats.org/markup-compatibility/2006" xmlns:p14="http://schemas.microsoft.com/office/powerpoint/2010/main">
    <mc:Choice Requires="p14">
      <p:transition spd="slow" p14:dur="2000" advTm="1723"/>
    </mc:Choice>
    <mc:Fallback xmlns="">
      <p:transition spd="slow" advTm="17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Colophon </a:t>
            </a:r>
          </a:p>
        </p:txBody>
      </p:sp>
      <p:sp>
        <p:nvSpPr>
          <p:cNvPr id="3" name="Content Placeholder 2"/>
          <p:cNvSpPr>
            <a:spLocks noGrp="1"/>
          </p:cNvSpPr>
          <p:nvPr>
            <p:ph idx="1"/>
          </p:nvPr>
        </p:nvSpPr>
        <p:spPr/>
        <p:txBody>
          <a:bodyPr>
            <a:normAutofit/>
          </a:bodyPr>
          <a:lstStyle/>
          <a:p>
            <a:pPr marL="0" indent="0">
              <a:buNone/>
            </a:pPr>
            <a:r>
              <a:rPr lang="en-CA" sz="1800" dirty="0" smtClean="0"/>
              <a:t>These slides were prepared using the Cambria typeface. Mathematical equations use </a:t>
            </a:r>
            <a:r>
              <a:rPr lang="en-CA" sz="1800" dirty="0" smtClean="0">
                <a:latin typeface="Times New Roman" panose="02020603050405020304" pitchFamily="18" charset="0"/>
              </a:rPr>
              <a:t>Times New Roman</a:t>
            </a:r>
            <a:r>
              <a:rPr lang="en-CA" sz="1800" dirty="0" smtClean="0"/>
              <a:t>, and source code is presented using </a:t>
            </a:r>
            <a:r>
              <a:rPr lang="en-CA" sz="1800" dirty="0" smtClean="0">
                <a:latin typeface="Consolas" panose="020B0609020204030204" pitchFamily="49" charset="0"/>
                <a:cs typeface="Consolas" panose="020B0609020204030204" pitchFamily="49" charset="0"/>
              </a:rPr>
              <a:t>Consolas</a:t>
            </a:r>
            <a:r>
              <a:rPr lang="en-CA" sz="1800" dirty="0" smtClean="0"/>
              <a:t>.</a:t>
            </a:r>
          </a:p>
          <a:p>
            <a:pPr marL="0" indent="0">
              <a:buNone/>
            </a:pPr>
            <a:endParaRPr lang="en-CA" sz="1800" dirty="0" smtClean="0"/>
          </a:p>
          <a:p>
            <a:pPr marL="0" indent="0">
              <a:buNone/>
            </a:pPr>
            <a:r>
              <a:rPr lang="en-CA" sz="1800" dirty="0" smtClean="0"/>
              <a:t>The </a:t>
            </a:r>
            <a:r>
              <a:rPr lang="en-CA" sz="1800" dirty="0"/>
              <a:t>photographs of </a:t>
            </a:r>
            <a:r>
              <a:rPr lang="en-CA" sz="1800" dirty="0" smtClean="0"/>
              <a:t>flowers and a monarch butter appearing </a:t>
            </a:r>
            <a:r>
              <a:rPr lang="en-CA" sz="1800" dirty="0"/>
              <a:t>on the title slide and accenting the top of each other slide were taken at the Royal Botanical Gardens </a:t>
            </a:r>
            <a:r>
              <a:rPr lang="en-CA" sz="1800" dirty="0" smtClean="0"/>
              <a:t>in October of 2017 by </a:t>
            </a:r>
            <a:r>
              <a:rPr lang="en-CA" sz="1800" dirty="0"/>
              <a:t>Douglas Wilhelm Harder. Please see</a:t>
            </a:r>
          </a:p>
          <a:p>
            <a:pPr marL="0" indent="0" algn="ctr">
              <a:buNone/>
            </a:pPr>
            <a:r>
              <a:rPr lang="en-CA" sz="1800" dirty="0"/>
              <a:t>https://www.rbg.ca/</a:t>
            </a:r>
          </a:p>
          <a:p>
            <a:pPr marL="0" indent="0">
              <a:buNone/>
            </a:pPr>
            <a:r>
              <a:rPr lang="en-CA" sz="1800" dirty="0" smtClean="0"/>
              <a:t>for </a:t>
            </a:r>
            <a:r>
              <a:rPr lang="en-CA" sz="1800" dirty="0"/>
              <a:t>more information.</a:t>
            </a:r>
          </a:p>
        </p:txBody>
      </p:sp>
      <p:pic>
        <p:nvPicPr>
          <p:cNvPr id="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635897" y="4538542"/>
            <a:ext cx="3240360" cy="2163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4"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010400" y="3733800"/>
            <a:ext cx="1981200" cy="29678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5"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47773" y="4568054"/>
            <a:ext cx="3357428" cy="213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Footer Placeholder 4"/>
          <p:cNvSpPr>
            <a:spLocks noGrp="1"/>
          </p:cNvSpPr>
          <p:nvPr>
            <p:ph type="ftr" sz="quarter" idx="11"/>
          </p:nvPr>
        </p:nvSpPr>
        <p:spPr/>
        <p:txBody>
          <a:bodyPr/>
          <a:lstStyle/>
          <a:p>
            <a:r>
              <a:rPr lang="en-CA" smtClean="0"/>
              <a:t>The inner product for finite-dimensional vectors</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pPr/>
              <a:t>19</a:t>
            </a:fld>
            <a:endParaRPr lang="en-CA"/>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131585356"/>
      </p:ext>
    </p:extLst>
  </p:cSld>
  <p:clrMapOvr>
    <a:masterClrMapping/>
  </p:clrMapOvr>
  <mc:AlternateContent xmlns:mc="http://schemas.openxmlformats.org/markup-compatibility/2006" xmlns:p14="http://schemas.microsoft.com/office/powerpoint/2010/main">
    <mc:Choice Requires="p14">
      <p:transition spd="slow" p14:dur="2000" advTm="1431"/>
    </mc:Choice>
    <mc:Fallback xmlns="">
      <p:transition spd="slow" advTm="14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Introduction</a:t>
            </a:r>
            <a:endParaRPr lang="en-CA" dirty="0"/>
          </a:p>
        </p:txBody>
      </p:sp>
      <p:sp>
        <p:nvSpPr>
          <p:cNvPr id="3" name="Content Placeholder 2"/>
          <p:cNvSpPr>
            <a:spLocks noGrp="1"/>
          </p:cNvSpPr>
          <p:nvPr>
            <p:ph idx="1"/>
          </p:nvPr>
        </p:nvSpPr>
        <p:spPr>
          <a:xfrm>
            <a:off x="457200" y="1600200"/>
            <a:ext cx="8382000" cy="4525963"/>
          </a:xfrm>
        </p:spPr>
        <p:txBody>
          <a:bodyPr/>
          <a:lstStyle/>
          <a:p>
            <a:r>
              <a:rPr lang="en-US" dirty="0" smtClean="0"/>
              <a:t>In this topic, we will</a:t>
            </a:r>
          </a:p>
          <a:p>
            <a:pPr lvl="1"/>
            <a:r>
              <a:rPr lang="en-US" dirty="0" smtClean="0"/>
              <a:t>Define </a:t>
            </a:r>
            <a:r>
              <a:rPr lang="en-US" dirty="0" smtClean="0"/>
              <a:t>the inner product for finite-dimensional real vectors </a:t>
            </a:r>
            <a:r>
              <a:rPr lang="en-US" dirty="0" smtClean="0"/>
              <a:t> </a:t>
            </a:r>
            <a:r>
              <a:rPr lang="en-US" b="1" dirty="0" smtClean="0"/>
              <a:t>R</a:t>
            </a:r>
            <a:r>
              <a:rPr lang="en-US" i="1" baseline="30000" dirty="0" smtClean="0"/>
              <a:t>n</a:t>
            </a:r>
            <a:endParaRPr lang="en-US" i="1" baseline="-25000" dirty="0" smtClean="0"/>
          </a:p>
          <a:p>
            <a:pPr lvl="1"/>
            <a:r>
              <a:rPr lang="en-US" dirty="0" smtClean="0"/>
              <a:t>Consider some of the properties of the inner product</a:t>
            </a:r>
          </a:p>
          <a:p>
            <a:pPr lvl="1"/>
            <a:r>
              <a:rPr lang="en-US" dirty="0"/>
              <a:t>Define </a:t>
            </a:r>
            <a:r>
              <a:rPr lang="en-US" dirty="0" smtClean="0"/>
              <a:t>an appropriate </a:t>
            </a:r>
            <a:r>
              <a:rPr lang="en-US" dirty="0"/>
              <a:t>inner product </a:t>
            </a:r>
            <a:r>
              <a:rPr lang="en-US" dirty="0" smtClean="0"/>
              <a:t>for</a:t>
            </a:r>
          </a:p>
          <a:p>
            <a:pPr marL="457200" lvl="1" indent="0">
              <a:buNone/>
            </a:pPr>
            <a:r>
              <a:rPr lang="en-US" dirty="0"/>
              <a:t>	</a:t>
            </a:r>
            <a:r>
              <a:rPr lang="en-US" dirty="0" smtClean="0"/>
              <a:t>	finite-dimensional complex </a:t>
            </a:r>
            <a:r>
              <a:rPr lang="en-US" dirty="0"/>
              <a:t>vectors  </a:t>
            </a:r>
            <a:r>
              <a:rPr lang="en-US" b="1" dirty="0" smtClean="0"/>
              <a:t>C</a:t>
            </a:r>
            <a:r>
              <a:rPr lang="en-US" i="1" baseline="30000" dirty="0" smtClean="0"/>
              <a:t>n</a:t>
            </a:r>
            <a:endParaRPr lang="en-US" i="1" baseline="-25000" dirty="0"/>
          </a:p>
          <a:p>
            <a:pPr lvl="1"/>
            <a:r>
              <a:rPr lang="en-US" dirty="0" smtClean="0"/>
              <a:t>Define inner product spaces</a:t>
            </a:r>
            <a:endParaRPr lang="en-US" dirty="0" smtClean="0"/>
          </a:p>
        </p:txBody>
      </p:sp>
      <p:sp>
        <p:nvSpPr>
          <p:cNvPr id="4" name="Footer Placeholder 3"/>
          <p:cNvSpPr>
            <a:spLocks noGrp="1"/>
          </p:cNvSpPr>
          <p:nvPr>
            <p:ph type="ftr" sz="quarter" idx="11"/>
          </p:nvPr>
        </p:nvSpPr>
        <p:spPr/>
        <p:txBody>
          <a:bodyPr/>
          <a:lstStyle/>
          <a:p>
            <a:r>
              <a:rPr lang="en-CA" smtClean="0"/>
              <a:t>The inner product for finite-dimensional vectors</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pPr/>
              <a:t>2</a:t>
            </a:fld>
            <a:endParaRPr lang="en-CA"/>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835283541"/>
      </p:ext>
    </p:extLst>
  </p:cSld>
  <p:clrMapOvr>
    <a:masterClrMapping/>
  </p:clrMapOvr>
  <mc:AlternateContent xmlns:mc="http://schemas.openxmlformats.org/markup-compatibility/2006">
    <mc:Choice xmlns:p14="http://schemas.microsoft.com/office/powerpoint/2010/main" Requires="p14">
      <p:transition spd="slow" p14:dur="2000" advTm="22328"/>
    </mc:Choice>
    <mc:Fallback>
      <p:transition spd="slow" advTm="223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Disclaimer</a:t>
            </a:r>
          </a:p>
        </p:txBody>
      </p:sp>
      <p:sp>
        <p:nvSpPr>
          <p:cNvPr id="3" name="Content Placeholder 2"/>
          <p:cNvSpPr>
            <a:spLocks noGrp="1"/>
          </p:cNvSpPr>
          <p:nvPr>
            <p:ph idx="1"/>
          </p:nvPr>
        </p:nvSpPr>
        <p:spPr/>
        <p:txBody>
          <a:bodyPr/>
          <a:lstStyle/>
          <a:p>
            <a:pPr marL="0" indent="0" algn="just">
              <a:buNone/>
            </a:pPr>
            <a:r>
              <a:rPr lang="en-CA" dirty="0"/>
              <a:t>These slides are provided for the </a:t>
            </a:r>
            <a:r>
              <a:rPr lang="en-CA" cap="small" smtClean="0"/>
              <a:t>ne</a:t>
            </a:r>
            <a:r>
              <a:rPr lang="en-CA" smtClean="0"/>
              <a:t> 112 </a:t>
            </a:r>
            <a:r>
              <a:rPr lang="en-CA" i="1" dirty="0" smtClean="0"/>
              <a:t>Linear algebra for nanotechnology engineering</a:t>
            </a:r>
            <a:r>
              <a:rPr lang="en-CA" dirty="0" smtClean="0"/>
              <a:t> course taught at the University of Waterloo. </a:t>
            </a:r>
            <a:r>
              <a:rPr lang="en-CA" dirty="0"/>
              <a:t>The material in it reflects the authors’ best judgment in light of the information available to them at the time of preparation. Any reliance on these course slides by any party for any other purpose are the responsibility of such parties. The authors accept no responsibility for damages, if any, suffered by any party as a result of decisions made or actions based on these course slides for any other purpose than that for which it was intended.</a:t>
            </a:r>
          </a:p>
          <a:p>
            <a:pPr marL="0" indent="0">
              <a:buNone/>
            </a:pPr>
            <a:endParaRPr lang="en-CA" dirty="0"/>
          </a:p>
        </p:txBody>
      </p:sp>
      <p:sp>
        <p:nvSpPr>
          <p:cNvPr id="4" name="Footer Placeholder 3"/>
          <p:cNvSpPr>
            <a:spLocks noGrp="1"/>
          </p:cNvSpPr>
          <p:nvPr>
            <p:ph type="ftr" sz="quarter" idx="11"/>
          </p:nvPr>
        </p:nvSpPr>
        <p:spPr/>
        <p:txBody>
          <a:bodyPr/>
          <a:lstStyle/>
          <a:p>
            <a:r>
              <a:rPr lang="en-CA" smtClean="0"/>
              <a:t>The inner product for finite-dimensional vectors</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pPr/>
              <a:t>20</a:t>
            </a:fld>
            <a:endParaRPr lang="en-CA"/>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4272497073"/>
      </p:ext>
    </p:extLst>
  </p:cSld>
  <p:clrMapOvr>
    <a:masterClrMapping/>
  </p:clrMapOvr>
  <mc:AlternateContent xmlns:mc="http://schemas.openxmlformats.org/markup-compatibility/2006" xmlns:p14="http://schemas.microsoft.com/office/powerpoint/2010/main">
    <mc:Choice Requires="p14">
      <p:transition spd="slow" p14:dur="2000" advTm="3179"/>
    </mc:Choice>
    <mc:Fallback xmlns="">
      <p:transition spd="slow" advTm="31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Inner products in </a:t>
            </a:r>
            <a:r>
              <a:rPr lang="en-US" b="1" dirty="0" smtClean="0">
                <a:latin typeface="Times New Roman" panose="02020603050405020304" pitchFamily="18" charset="0"/>
              </a:rPr>
              <a:t>R</a:t>
            </a:r>
            <a:r>
              <a:rPr lang="en-US" i="1" baseline="30000" dirty="0" smtClean="0">
                <a:latin typeface="Times New Roman" panose="02020603050405020304" pitchFamily="18" charset="0"/>
              </a:rPr>
              <a:t>n</a:t>
            </a:r>
            <a:endParaRPr lang="en-CA" dirty="0">
              <a:latin typeface="Times New Roman" panose="02020603050405020304" pitchFamily="18" charset="0"/>
            </a:endParaRPr>
          </a:p>
        </p:txBody>
      </p:sp>
      <p:sp>
        <p:nvSpPr>
          <p:cNvPr id="3" name="Content Placeholder 2"/>
          <p:cNvSpPr>
            <a:spLocks noGrp="1"/>
          </p:cNvSpPr>
          <p:nvPr>
            <p:ph idx="1"/>
          </p:nvPr>
        </p:nvSpPr>
        <p:spPr>
          <a:xfrm>
            <a:off x="457200" y="1600200"/>
            <a:ext cx="8534400" cy="4525963"/>
          </a:xfrm>
        </p:spPr>
        <p:txBody>
          <a:bodyPr/>
          <a:lstStyle/>
          <a:p>
            <a:r>
              <a:rPr lang="en-US" dirty="0" smtClean="0"/>
              <a:t>If            </a:t>
            </a:r>
            <a:r>
              <a:rPr lang="en-US" dirty="0" smtClean="0"/>
              <a:t>      </a:t>
            </a:r>
            <a:r>
              <a:rPr lang="en-US" dirty="0" smtClean="0"/>
              <a:t>,  we will define </a:t>
            </a:r>
            <a:r>
              <a:rPr lang="en-US" dirty="0" smtClean="0"/>
              <a:t>the inner product of </a:t>
            </a:r>
            <a:r>
              <a:rPr lang="en-US" b="1" dirty="0" smtClean="0"/>
              <a:t>u</a:t>
            </a:r>
            <a:r>
              <a:rPr lang="en-US" dirty="0" smtClean="0"/>
              <a:t> </a:t>
            </a:r>
            <a:r>
              <a:rPr lang="en-US" dirty="0" smtClean="0"/>
              <a:t>and </a:t>
            </a:r>
            <a:r>
              <a:rPr lang="en-US" b="1" dirty="0" smtClean="0"/>
              <a:t>v </a:t>
            </a:r>
            <a:r>
              <a:rPr lang="en-US" dirty="0" smtClean="0"/>
              <a:t>as </a:t>
            </a:r>
            <a:endParaRPr lang="en-US" dirty="0" smtClean="0"/>
          </a:p>
          <a:p>
            <a:endParaRPr lang="en-US" dirty="0"/>
          </a:p>
          <a:p>
            <a:endParaRPr lang="en-US" dirty="0" smtClean="0"/>
          </a:p>
          <a:p>
            <a:endParaRPr lang="en-US" dirty="0"/>
          </a:p>
        </p:txBody>
      </p:sp>
      <p:sp>
        <p:nvSpPr>
          <p:cNvPr id="4" name="Footer Placeholder 3"/>
          <p:cNvSpPr>
            <a:spLocks noGrp="1"/>
          </p:cNvSpPr>
          <p:nvPr>
            <p:ph type="ftr" sz="quarter" idx="11"/>
          </p:nvPr>
        </p:nvSpPr>
        <p:spPr/>
        <p:txBody>
          <a:bodyPr/>
          <a:lstStyle/>
          <a:p>
            <a:r>
              <a:rPr lang="en-CA" smtClean="0"/>
              <a:t>The inner product for finite-dimensional vectors</a:t>
            </a:r>
            <a:endParaRPr lang="en-CA"/>
          </a:p>
        </p:txBody>
      </p:sp>
      <p:sp>
        <p:nvSpPr>
          <p:cNvPr id="5" name="Slide Number Placeholder 4"/>
          <p:cNvSpPr>
            <a:spLocks noGrp="1"/>
          </p:cNvSpPr>
          <p:nvPr>
            <p:ph type="sldNum" sz="quarter" idx="12"/>
          </p:nvPr>
        </p:nvSpPr>
        <p:spPr/>
        <p:txBody>
          <a:bodyPr/>
          <a:lstStyle/>
          <a:p>
            <a:fld id="{42EF6DC8-DA9C-4533-8A40-BB00A2545AF8}" type="slidenum">
              <a:rPr lang="en-CA" smtClean="0"/>
              <a:pPr/>
              <a:t>3</a:t>
            </a:fld>
            <a:endParaRPr lang="en-CA"/>
          </a:p>
        </p:txBody>
      </p:sp>
      <p:graphicFrame>
        <p:nvGraphicFramePr>
          <p:cNvPr id="18" name="Object 17"/>
          <p:cNvGraphicFramePr>
            <a:graphicFrameLocks noChangeAspect="1"/>
          </p:cNvGraphicFramePr>
          <p:nvPr>
            <p:extLst>
              <p:ext uri="{D42A27DB-BD31-4B8C-83A1-F6EECF244321}">
                <p14:modId xmlns:p14="http://schemas.microsoft.com/office/powerpoint/2010/main" val="4057002303"/>
              </p:ext>
            </p:extLst>
          </p:nvPr>
        </p:nvGraphicFramePr>
        <p:xfrm>
          <a:off x="1185863" y="1631950"/>
          <a:ext cx="1100137" cy="361950"/>
        </p:xfrm>
        <a:graphic>
          <a:graphicData uri="http://schemas.openxmlformats.org/presentationml/2006/ole">
            <mc:AlternateContent xmlns:mc="http://schemas.openxmlformats.org/markup-compatibility/2006">
              <mc:Choice xmlns:v="urn:schemas-microsoft-com:vml" Requires="v">
                <p:oleObj spid="_x0000_s147579" name="Equation" r:id="rId6" imgW="927000" imgH="330120" progId="Equation.DSMT4">
                  <p:embed/>
                </p:oleObj>
              </mc:Choice>
              <mc:Fallback>
                <p:oleObj name="Equation" r:id="rId6" imgW="927000" imgH="330120" progId="Equation.DSMT4">
                  <p:embed/>
                  <p:pic>
                    <p:nvPicPr>
                      <p:cNvPr id="0" name="Object 6"/>
                      <p:cNvPicPr>
                        <a:picLocks noChangeAspect="1" noChangeArrowheads="1"/>
                      </p:cNvPicPr>
                      <p:nvPr/>
                    </p:nvPicPr>
                    <p:blipFill>
                      <a:blip r:embed="rId7"/>
                      <a:srcRect/>
                      <a:stretch>
                        <a:fillRect/>
                      </a:stretch>
                    </p:blipFill>
                    <p:spPr bwMode="auto">
                      <a:xfrm>
                        <a:off x="1185863" y="1631950"/>
                        <a:ext cx="1100137" cy="36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9" name="Object 18"/>
          <p:cNvGraphicFramePr>
            <a:graphicFrameLocks noChangeAspect="1"/>
          </p:cNvGraphicFramePr>
          <p:nvPr>
            <p:extLst>
              <p:ext uri="{D42A27DB-BD31-4B8C-83A1-F6EECF244321}">
                <p14:modId xmlns:p14="http://schemas.microsoft.com/office/powerpoint/2010/main" val="2532668684"/>
              </p:ext>
            </p:extLst>
          </p:nvPr>
        </p:nvGraphicFramePr>
        <p:xfrm>
          <a:off x="3525838" y="2092325"/>
          <a:ext cx="1868487" cy="752475"/>
        </p:xfrm>
        <a:graphic>
          <a:graphicData uri="http://schemas.openxmlformats.org/presentationml/2006/ole">
            <mc:AlternateContent xmlns:mc="http://schemas.openxmlformats.org/markup-compatibility/2006">
              <mc:Choice xmlns:v="urn:schemas-microsoft-com:vml" Requires="v">
                <p:oleObj spid="_x0000_s147580" name="Equation" r:id="rId8" imgW="1574640" imgH="685800" progId="Equation.DSMT4">
                  <p:embed/>
                </p:oleObj>
              </mc:Choice>
              <mc:Fallback>
                <p:oleObj name="Equation" r:id="rId8" imgW="1574640" imgH="685800" progId="Equation.DSMT4">
                  <p:embed/>
                  <p:pic>
                    <p:nvPicPr>
                      <p:cNvPr id="0" name=""/>
                      <p:cNvPicPr>
                        <a:picLocks noChangeAspect="1" noChangeArrowheads="1"/>
                      </p:cNvPicPr>
                      <p:nvPr/>
                    </p:nvPicPr>
                    <p:blipFill>
                      <a:blip r:embed="rId9"/>
                      <a:srcRect/>
                      <a:stretch>
                        <a:fillRect/>
                      </a:stretch>
                    </p:blipFill>
                    <p:spPr bwMode="auto">
                      <a:xfrm>
                        <a:off x="3525838" y="2092325"/>
                        <a:ext cx="1868487" cy="75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6" name="Audio 5">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1472923553"/>
      </p:ext>
    </p:extLst>
  </p:cSld>
  <p:clrMapOvr>
    <a:masterClrMapping/>
  </p:clrMapOvr>
  <mc:AlternateContent xmlns:mc="http://schemas.openxmlformats.org/markup-compatibility/2006">
    <mc:Choice xmlns:p14="http://schemas.microsoft.com/office/powerpoint/2010/main" Requires="p14">
      <p:transition spd="slow" p14:dur="2000" advTm="33516"/>
    </mc:Choice>
    <mc:Fallback>
      <p:transition spd="slow" advTm="335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Inner products in </a:t>
            </a:r>
            <a:r>
              <a:rPr lang="en-US" b="1" dirty="0">
                <a:latin typeface="Times New Roman" panose="02020603050405020304" pitchFamily="18" charset="0"/>
              </a:rPr>
              <a:t>R</a:t>
            </a:r>
            <a:r>
              <a:rPr lang="en-US" i="1" baseline="30000" dirty="0">
                <a:latin typeface="Times New Roman" panose="02020603050405020304" pitchFamily="18" charset="0"/>
              </a:rPr>
              <a:t>n</a:t>
            </a:r>
            <a:endParaRPr lang="en-CA" dirty="0"/>
          </a:p>
        </p:txBody>
      </p:sp>
      <p:sp>
        <p:nvSpPr>
          <p:cNvPr id="3" name="Content Placeholder 2"/>
          <p:cNvSpPr>
            <a:spLocks noGrp="1"/>
          </p:cNvSpPr>
          <p:nvPr>
            <p:ph idx="1"/>
          </p:nvPr>
        </p:nvSpPr>
        <p:spPr>
          <a:xfrm>
            <a:off x="457200" y="1600200"/>
            <a:ext cx="8534400" cy="4525963"/>
          </a:xfrm>
        </p:spPr>
        <p:txBody>
          <a:bodyPr/>
          <a:lstStyle/>
          <a:p>
            <a:r>
              <a:rPr lang="en-US" dirty="0" smtClean="0"/>
              <a:t>For example, if                       and                  , then  </a:t>
            </a:r>
            <a:endParaRPr lang="en-US" dirty="0" smtClean="0"/>
          </a:p>
          <a:p>
            <a:endParaRPr lang="en-US" dirty="0"/>
          </a:p>
          <a:p>
            <a:endParaRPr lang="en-US" dirty="0" smtClean="0"/>
          </a:p>
          <a:p>
            <a:endParaRPr lang="en-US" dirty="0"/>
          </a:p>
        </p:txBody>
      </p:sp>
      <p:sp>
        <p:nvSpPr>
          <p:cNvPr id="4" name="Footer Placeholder 3"/>
          <p:cNvSpPr>
            <a:spLocks noGrp="1"/>
          </p:cNvSpPr>
          <p:nvPr>
            <p:ph type="ftr" sz="quarter" idx="11"/>
          </p:nvPr>
        </p:nvSpPr>
        <p:spPr/>
        <p:txBody>
          <a:bodyPr/>
          <a:lstStyle/>
          <a:p>
            <a:r>
              <a:rPr lang="en-CA" smtClean="0"/>
              <a:t>The inner product for finite-dimensional vectors</a:t>
            </a:r>
            <a:endParaRPr lang="en-CA"/>
          </a:p>
        </p:txBody>
      </p:sp>
      <p:sp>
        <p:nvSpPr>
          <p:cNvPr id="5" name="Slide Number Placeholder 4"/>
          <p:cNvSpPr>
            <a:spLocks noGrp="1"/>
          </p:cNvSpPr>
          <p:nvPr>
            <p:ph type="sldNum" sz="quarter" idx="12"/>
          </p:nvPr>
        </p:nvSpPr>
        <p:spPr/>
        <p:txBody>
          <a:bodyPr/>
          <a:lstStyle/>
          <a:p>
            <a:fld id="{42EF6DC8-DA9C-4533-8A40-BB00A2545AF8}" type="slidenum">
              <a:rPr lang="en-CA" smtClean="0"/>
              <a:pPr/>
              <a:t>4</a:t>
            </a:fld>
            <a:endParaRPr lang="en-CA"/>
          </a:p>
        </p:txBody>
      </p:sp>
      <p:graphicFrame>
        <p:nvGraphicFramePr>
          <p:cNvPr id="6" name="Object 5"/>
          <p:cNvGraphicFramePr>
            <a:graphicFrameLocks noChangeAspect="1"/>
          </p:cNvGraphicFramePr>
          <p:nvPr>
            <p:extLst>
              <p:ext uri="{D42A27DB-BD31-4B8C-83A1-F6EECF244321}">
                <p14:modId xmlns:p14="http://schemas.microsoft.com/office/powerpoint/2010/main" val="952361746"/>
              </p:ext>
            </p:extLst>
          </p:nvPr>
        </p:nvGraphicFramePr>
        <p:xfrm>
          <a:off x="2743200" y="1229591"/>
          <a:ext cx="1190625" cy="1225550"/>
        </p:xfrm>
        <a:graphic>
          <a:graphicData uri="http://schemas.openxmlformats.org/presentationml/2006/ole">
            <mc:AlternateContent xmlns:mc="http://schemas.openxmlformats.org/markup-compatibility/2006">
              <mc:Choice xmlns:v="urn:schemas-microsoft-com:vml" Requires="v">
                <p:oleObj spid="_x0000_s206873" name="Equation" r:id="rId6" imgW="1002960" imgH="1117440" progId="Equation.DSMT4">
                  <p:embed/>
                </p:oleObj>
              </mc:Choice>
              <mc:Fallback>
                <p:oleObj name="Equation" r:id="rId6" imgW="1002960" imgH="1117440" progId="Equation.DSMT4">
                  <p:embed/>
                  <p:pic>
                    <p:nvPicPr>
                      <p:cNvPr id="0" name="Object 12"/>
                      <p:cNvPicPr>
                        <a:picLocks noChangeAspect="1" noChangeArrowheads="1"/>
                      </p:cNvPicPr>
                      <p:nvPr/>
                    </p:nvPicPr>
                    <p:blipFill>
                      <a:blip r:embed="rId7"/>
                      <a:srcRect/>
                      <a:stretch>
                        <a:fillRect/>
                      </a:stretch>
                    </p:blipFill>
                    <p:spPr bwMode="auto">
                      <a:xfrm>
                        <a:off x="2743200" y="1229591"/>
                        <a:ext cx="1190625" cy="1225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0" name="Object 9"/>
          <p:cNvGraphicFramePr>
            <a:graphicFrameLocks noChangeAspect="1"/>
          </p:cNvGraphicFramePr>
          <p:nvPr>
            <p:extLst>
              <p:ext uri="{D42A27DB-BD31-4B8C-83A1-F6EECF244321}">
                <p14:modId xmlns:p14="http://schemas.microsoft.com/office/powerpoint/2010/main" val="3349685029"/>
              </p:ext>
            </p:extLst>
          </p:nvPr>
        </p:nvGraphicFramePr>
        <p:xfrm>
          <a:off x="4592780" y="1237095"/>
          <a:ext cx="1025525" cy="1225550"/>
        </p:xfrm>
        <a:graphic>
          <a:graphicData uri="http://schemas.openxmlformats.org/presentationml/2006/ole">
            <mc:AlternateContent xmlns:mc="http://schemas.openxmlformats.org/markup-compatibility/2006">
              <mc:Choice xmlns:v="urn:schemas-microsoft-com:vml" Requires="v">
                <p:oleObj spid="_x0000_s206874" name="Equation" r:id="rId8" imgW="863280" imgH="1117440" progId="Equation.DSMT4">
                  <p:embed/>
                </p:oleObj>
              </mc:Choice>
              <mc:Fallback>
                <p:oleObj name="Equation" r:id="rId8" imgW="863280" imgH="1117440" progId="Equation.DSMT4">
                  <p:embed/>
                  <p:pic>
                    <p:nvPicPr>
                      <p:cNvPr id="0" name=""/>
                      <p:cNvPicPr>
                        <a:picLocks noChangeAspect="1" noChangeArrowheads="1"/>
                      </p:cNvPicPr>
                      <p:nvPr/>
                    </p:nvPicPr>
                    <p:blipFill>
                      <a:blip r:embed="rId9"/>
                      <a:srcRect/>
                      <a:stretch>
                        <a:fillRect/>
                      </a:stretch>
                    </p:blipFill>
                    <p:spPr bwMode="auto">
                      <a:xfrm>
                        <a:off x="4592780" y="1237095"/>
                        <a:ext cx="1025525" cy="1225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7" name="Object 6"/>
          <p:cNvGraphicFramePr>
            <a:graphicFrameLocks noChangeAspect="1"/>
          </p:cNvGraphicFramePr>
          <p:nvPr>
            <p:extLst>
              <p:ext uri="{D42A27DB-BD31-4B8C-83A1-F6EECF244321}">
                <p14:modId xmlns:p14="http://schemas.microsoft.com/office/powerpoint/2010/main" val="2360350481"/>
              </p:ext>
            </p:extLst>
          </p:nvPr>
        </p:nvGraphicFramePr>
        <p:xfrm>
          <a:off x="2514600" y="2895600"/>
          <a:ext cx="3224212" cy="417512"/>
        </p:xfrm>
        <a:graphic>
          <a:graphicData uri="http://schemas.openxmlformats.org/presentationml/2006/ole">
            <mc:AlternateContent xmlns:mc="http://schemas.openxmlformats.org/markup-compatibility/2006">
              <mc:Choice xmlns:v="urn:schemas-microsoft-com:vml" Requires="v">
                <p:oleObj spid="_x0000_s206875" name="Equation" r:id="rId10" imgW="2717640" imgH="380880" progId="Equation.DSMT4">
                  <p:embed/>
                </p:oleObj>
              </mc:Choice>
              <mc:Fallback>
                <p:oleObj name="Equation" r:id="rId10" imgW="2717640" imgH="380880" progId="Equation.DSMT4">
                  <p:embed/>
                  <p:pic>
                    <p:nvPicPr>
                      <p:cNvPr id="0" name="Object 18"/>
                      <p:cNvPicPr>
                        <a:picLocks noChangeAspect="1" noChangeArrowheads="1"/>
                      </p:cNvPicPr>
                      <p:nvPr/>
                    </p:nvPicPr>
                    <p:blipFill>
                      <a:blip r:embed="rId11"/>
                      <a:srcRect/>
                      <a:stretch>
                        <a:fillRect/>
                      </a:stretch>
                    </p:blipFill>
                    <p:spPr bwMode="auto">
                      <a:xfrm>
                        <a:off x="2514600" y="2895600"/>
                        <a:ext cx="3224212" cy="41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2" name="Object 11"/>
          <p:cNvGraphicFramePr>
            <a:graphicFrameLocks noChangeAspect="1"/>
          </p:cNvGraphicFramePr>
          <p:nvPr>
            <p:extLst>
              <p:ext uri="{D42A27DB-BD31-4B8C-83A1-F6EECF244321}">
                <p14:modId xmlns:p14="http://schemas.microsoft.com/office/powerpoint/2010/main" val="3885870271"/>
              </p:ext>
            </p:extLst>
          </p:nvPr>
        </p:nvGraphicFramePr>
        <p:xfrm>
          <a:off x="3287135" y="3352800"/>
          <a:ext cx="2154238" cy="265113"/>
        </p:xfrm>
        <a:graphic>
          <a:graphicData uri="http://schemas.openxmlformats.org/presentationml/2006/ole">
            <mc:AlternateContent xmlns:mc="http://schemas.openxmlformats.org/markup-compatibility/2006">
              <mc:Choice xmlns:v="urn:schemas-microsoft-com:vml" Requires="v">
                <p:oleObj spid="_x0000_s206876" name="Equation" r:id="rId12" imgW="1815840" imgH="241200" progId="Equation.DSMT4">
                  <p:embed/>
                </p:oleObj>
              </mc:Choice>
              <mc:Fallback>
                <p:oleObj name="Equation" r:id="rId12" imgW="1815840" imgH="241200" progId="Equation.DSMT4">
                  <p:embed/>
                  <p:pic>
                    <p:nvPicPr>
                      <p:cNvPr id="0" name=""/>
                      <p:cNvPicPr>
                        <a:picLocks noChangeAspect="1" noChangeArrowheads="1"/>
                      </p:cNvPicPr>
                      <p:nvPr/>
                    </p:nvPicPr>
                    <p:blipFill>
                      <a:blip r:embed="rId13"/>
                      <a:srcRect/>
                      <a:stretch>
                        <a:fillRect/>
                      </a:stretch>
                    </p:blipFill>
                    <p:spPr bwMode="auto">
                      <a:xfrm>
                        <a:off x="3287135" y="3352800"/>
                        <a:ext cx="2154238" cy="265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11" name="Audio 10">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4"/>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3107461648"/>
      </p:ext>
    </p:extLst>
  </p:cSld>
  <p:clrMapOvr>
    <a:masterClrMapping/>
  </p:clrMapOvr>
  <mc:AlternateContent xmlns:mc="http://schemas.openxmlformats.org/markup-compatibility/2006">
    <mc:Choice xmlns:p14="http://schemas.microsoft.com/office/powerpoint/2010/main" Requires="p14">
      <p:transition spd="slow" p14:dur="2000" advTm="25176"/>
    </mc:Choice>
    <mc:Fallback>
      <p:transition spd="slow" advTm="251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11"/>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Properties </a:t>
            </a:r>
            <a:r>
              <a:rPr lang="en-US" dirty="0" smtClean="0"/>
              <a:t>of </a:t>
            </a:r>
            <a:r>
              <a:rPr lang="en-US" dirty="0" smtClean="0"/>
              <a:t>inner </a:t>
            </a:r>
            <a:r>
              <a:rPr lang="en-US" dirty="0"/>
              <a:t>products in </a:t>
            </a:r>
            <a:r>
              <a:rPr lang="en-US" b="1" dirty="0">
                <a:latin typeface="Times New Roman" panose="02020603050405020304" pitchFamily="18" charset="0"/>
              </a:rPr>
              <a:t>R</a:t>
            </a:r>
            <a:r>
              <a:rPr lang="en-US" i="1" baseline="30000" dirty="0">
                <a:latin typeface="Times New Roman" panose="02020603050405020304" pitchFamily="18" charset="0"/>
              </a:rPr>
              <a:t>n</a:t>
            </a:r>
            <a:endParaRPr lang="en-CA" dirty="0"/>
          </a:p>
        </p:txBody>
      </p:sp>
      <p:sp>
        <p:nvSpPr>
          <p:cNvPr id="3" name="Content Placeholder 2"/>
          <p:cNvSpPr>
            <a:spLocks noGrp="1"/>
          </p:cNvSpPr>
          <p:nvPr>
            <p:ph idx="1"/>
          </p:nvPr>
        </p:nvSpPr>
        <p:spPr>
          <a:xfrm>
            <a:off x="457200" y="1600200"/>
            <a:ext cx="8534400" cy="4525963"/>
          </a:xfrm>
        </p:spPr>
        <p:txBody>
          <a:bodyPr/>
          <a:lstStyle/>
          <a:p>
            <a:r>
              <a:rPr lang="en-US" dirty="0" smtClean="0"/>
              <a:t>What are the useful properties </a:t>
            </a:r>
            <a:r>
              <a:rPr lang="en-US" dirty="0" smtClean="0"/>
              <a:t>of the inner product?</a:t>
            </a:r>
            <a:endParaRPr lang="en-US" dirty="0" smtClean="0"/>
          </a:p>
          <a:p>
            <a:pPr lvl="1"/>
            <a:r>
              <a:rPr lang="en-US" dirty="0" smtClean="0"/>
              <a:t>First</a:t>
            </a:r>
            <a:r>
              <a:rPr lang="en-US" dirty="0" smtClean="0"/>
              <a:t>,</a:t>
            </a:r>
          </a:p>
          <a:p>
            <a:pPr lvl="1"/>
            <a:endParaRPr lang="en-US" dirty="0"/>
          </a:p>
          <a:p>
            <a:pPr lvl="1"/>
            <a:endParaRPr lang="en-US" dirty="0" smtClean="0"/>
          </a:p>
          <a:p>
            <a:pPr lvl="1"/>
            <a:endParaRPr lang="en-US" dirty="0"/>
          </a:p>
          <a:p>
            <a:pPr lvl="1"/>
            <a:r>
              <a:rPr lang="en-US" dirty="0" smtClean="0"/>
              <a:t>Thus, the inner product is </a:t>
            </a:r>
            <a:r>
              <a:rPr lang="en-US" i="1" dirty="0" smtClean="0"/>
              <a:t>symmetric</a:t>
            </a:r>
          </a:p>
          <a:p>
            <a:pPr lvl="2"/>
            <a:r>
              <a:rPr lang="en-US" dirty="0" smtClean="0"/>
              <a:t>Recall we described equality as symmetric:</a:t>
            </a:r>
          </a:p>
          <a:p>
            <a:pPr marL="914400" lvl="2" indent="0">
              <a:buNone/>
            </a:pPr>
            <a:r>
              <a:rPr lang="en-US" dirty="0"/>
              <a:t>	</a:t>
            </a:r>
            <a:r>
              <a:rPr lang="en-US" dirty="0" smtClean="0"/>
              <a:t>	</a:t>
            </a:r>
            <a:r>
              <a:rPr lang="en-US" dirty="0" smtClean="0">
                <a:latin typeface="Times New Roman" panose="02020603050405020304" pitchFamily="18" charset="0"/>
              </a:rPr>
              <a:t> </a:t>
            </a:r>
            <a:r>
              <a:rPr lang="en-US" i="1" dirty="0" smtClean="0">
                <a:latin typeface="Times New Roman" panose="02020603050405020304" pitchFamily="18" charset="0"/>
              </a:rPr>
              <a:t>x </a:t>
            </a:r>
            <a:r>
              <a:rPr lang="en-US" dirty="0" smtClean="0">
                <a:latin typeface="Times New Roman" panose="02020603050405020304" pitchFamily="18" charset="0"/>
              </a:rPr>
              <a:t>= </a:t>
            </a:r>
            <a:r>
              <a:rPr lang="en-US" i="1" dirty="0" smtClean="0">
                <a:latin typeface="Times New Roman" panose="02020603050405020304" pitchFamily="18" charset="0"/>
              </a:rPr>
              <a:t>y</a:t>
            </a:r>
            <a:r>
              <a:rPr lang="en-US" dirty="0" smtClean="0"/>
              <a:t> if and only if </a:t>
            </a:r>
            <a:r>
              <a:rPr lang="en-US" i="1" dirty="0" smtClean="0">
                <a:latin typeface="Times New Roman" panose="02020603050405020304" pitchFamily="18" charset="0"/>
              </a:rPr>
              <a:t>y</a:t>
            </a:r>
            <a:r>
              <a:rPr lang="en-US" dirty="0" smtClean="0">
                <a:latin typeface="Times New Roman" panose="02020603050405020304" pitchFamily="18" charset="0"/>
              </a:rPr>
              <a:t> = </a:t>
            </a:r>
            <a:r>
              <a:rPr lang="en-US" i="1" dirty="0" smtClean="0">
                <a:latin typeface="Times New Roman" panose="02020603050405020304" pitchFamily="18" charset="0"/>
              </a:rPr>
              <a:t>x</a:t>
            </a:r>
            <a:endParaRPr lang="en-US" dirty="0">
              <a:latin typeface="Times New Roman" panose="02020603050405020304" pitchFamily="18" charset="0"/>
            </a:endParaRPr>
          </a:p>
          <a:p>
            <a:endParaRPr lang="en-US" dirty="0" smtClean="0"/>
          </a:p>
          <a:p>
            <a:endParaRPr lang="en-US" sz="1800" dirty="0"/>
          </a:p>
          <a:p>
            <a:pPr marL="457200" lvl="1" indent="0">
              <a:buNone/>
            </a:pPr>
            <a:r>
              <a:rPr lang="en-US" sz="1800" dirty="0" smtClean="0"/>
              <a:t>	</a:t>
            </a:r>
            <a:endParaRPr lang="en-US" dirty="0"/>
          </a:p>
        </p:txBody>
      </p:sp>
      <p:sp>
        <p:nvSpPr>
          <p:cNvPr id="4" name="Footer Placeholder 3"/>
          <p:cNvSpPr>
            <a:spLocks noGrp="1"/>
          </p:cNvSpPr>
          <p:nvPr>
            <p:ph type="ftr" sz="quarter" idx="11"/>
          </p:nvPr>
        </p:nvSpPr>
        <p:spPr/>
        <p:txBody>
          <a:bodyPr/>
          <a:lstStyle/>
          <a:p>
            <a:r>
              <a:rPr lang="en-CA" smtClean="0"/>
              <a:t>The inner product for finite-dimensional vectors</a:t>
            </a:r>
            <a:endParaRPr lang="en-CA"/>
          </a:p>
        </p:txBody>
      </p:sp>
      <p:sp>
        <p:nvSpPr>
          <p:cNvPr id="5" name="Slide Number Placeholder 4"/>
          <p:cNvSpPr>
            <a:spLocks noGrp="1"/>
          </p:cNvSpPr>
          <p:nvPr>
            <p:ph type="sldNum" sz="quarter" idx="12"/>
          </p:nvPr>
        </p:nvSpPr>
        <p:spPr/>
        <p:txBody>
          <a:bodyPr/>
          <a:lstStyle/>
          <a:p>
            <a:fld id="{42EF6DC8-DA9C-4533-8A40-BB00A2545AF8}" type="slidenum">
              <a:rPr lang="en-CA" smtClean="0"/>
              <a:pPr/>
              <a:t>5</a:t>
            </a:fld>
            <a:endParaRPr lang="en-CA"/>
          </a:p>
        </p:txBody>
      </p:sp>
      <p:graphicFrame>
        <p:nvGraphicFramePr>
          <p:cNvPr id="6" name="Object 5"/>
          <p:cNvGraphicFramePr>
            <a:graphicFrameLocks noChangeAspect="1"/>
          </p:cNvGraphicFramePr>
          <p:nvPr>
            <p:extLst>
              <p:ext uri="{D42A27DB-BD31-4B8C-83A1-F6EECF244321}">
                <p14:modId xmlns:p14="http://schemas.microsoft.com/office/powerpoint/2010/main" val="356823683"/>
              </p:ext>
            </p:extLst>
          </p:nvPr>
        </p:nvGraphicFramePr>
        <p:xfrm>
          <a:off x="2743200" y="1936173"/>
          <a:ext cx="1868487" cy="752475"/>
        </p:xfrm>
        <a:graphic>
          <a:graphicData uri="http://schemas.openxmlformats.org/presentationml/2006/ole">
            <mc:AlternateContent xmlns:mc="http://schemas.openxmlformats.org/markup-compatibility/2006">
              <mc:Choice xmlns:v="urn:schemas-microsoft-com:vml" Requires="v">
                <p:oleObj spid="_x0000_s199775" name="Equation" r:id="rId6" imgW="1574640" imgH="685800" progId="Equation.DSMT4">
                  <p:embed/>
                </p:oleObj>
              </mc:Choice>
              <mc:Fallback>
                <p:oleObj name="Equation" r:id="rId6" imgW="1574640" imgH="685800" progId="Equation.DSMT4">
                  <p:embed/>
                  <p:pic>
                    <p:nvPicPr>
                      <p:cNvPr id="0" name="Object 1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743200" y="1936173"/>
                        <a:ext cx="1868487" cy="75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1" name="Object 10"/>
          <p:cNvGraphicFramePr>
            <a:graphicFrameLocks noChangeAspect="1"/>
          </p:cNvGraphicFramePr>
          <p:nvPr>
            <p:extLst>
              <p:ext uri="{D42A27DB-BD31-4B8C-83A1-F6EECF244321}">
                <p14:modId xmlns:p14="http://schemas.microsoft.com/office/powerpoint/2010/main" val="2155045454"/>
              </p:ext>
            </p:extLst>
          </p:nvPr>
        </p:nvGraphicFramePr>
        <p:xfrm>
          <a:off x="3494809" y="2708564"/>
          <a:ext cx="965200" cy="685800"/>
        </p:xfrm>
        <a:graphic>
          <a:graphicData uri="http://schemas.openxmlformats.org/presentationml/2006/ole">
            <mc:AlternateContent xmlns:mc="http://schemas.openxmlformats.org/markup-compatibility/2006">
              <mc:Choice xmlns:v="urn:schemas-microsoft-com:vml" Requires="v">
                <p:oleObj spid="_x0000_s199776" name="Equation" r:id="rId8" imgW="965160" imgH="685800" progId="Equation.DSMT4">
                  <p:embed/>
                </p:oleObj>
              </mc:Choice>
              <mc:Fallback>
                <p:oleObj name="Equation" r:id="rId8" imgW="965160" imgH="685800" progId="Equation.DSMT4">
                  <p:embed/>
                  <p:pic>
                    <p:nvPicPr>
                      <p:cNvPr id="0" name=""/>
                      <p:cNvPicPr/>
                      <p:nvPr/>
                    </p:nvPicPr>
                    <p:blipFill>
                      <a:blip r:embed="rId9"/>
                      <a:stretch>
                        <a:fillRect/>
                      </a:stretch>
                    </p:blipFill>
                    <p:spPr>
                      <a:xfrm>
                        <a:off x="3494809" y="2708564"/>
                        <a:ext cx="965200" cy="685800"/>
                      </a:xfrm>
                      <a:prstGeom prst="rect">
                        <a:avLst/>
                      </a:prstGeom>
                    </p:spPr>
                  </p:pic>
                </p:oleObj>
              </mc:Fallback>
            </mc:AlternateContent>
          </a:graphicData>
        </a:graphic>
      </p:graphicFrame>
      <p:graphicFrame>
        <p:nvGraphicFramePr>
          <p:cNvPr id="15" name="Object 14"/>
          <p:cNvGraphicFramePr>
            <a:graphicFrameLocks noChangeAspect="1"/>
          </p:cNvGraphicFramePr>
          <p:nvPr>
            <p:extLst>
              <p:ext uri="{D42A27DB-BD31-4B8C-83A1-F6EECF244321}">
                <p14:modId xmlns:p14="http://schemas.microsoft.com/office/powerpoint/2010/main" val="836198692"/>
              </p:ext>
            </p:extLst>
          </p:nvPr>
        </p:nvGraphicFramePr>
        <p:xfrm>
          <a:off x="4495800" y="2860964"/>
          <a:ext cx="949325" cy="388938"/>
        </p:xfrm>
        <a:graphic>
          <a:graphicData uri="http://schemas.openxmlformats.org/presentationml/2006/ole">
            <mc:AlternateContent xmlns:mc="http://schemas.openxmlformats.org/markup-compatibility/2006">
              <mc:Choice xmlns:v="urn:schemas-microsoft-com:vml" Requires="v">
                <p:oleObj spid="_x0000_s199777" name="Equation" r:id="rId10" imgW="799920" imgH="355320" progId="Equation.DSMT4">
                  <p:embed/>
                </p:oleObj>
              </mc:Choice>
              <mc:Fallback>
                <p:oleObj name="Equation" r:id="rId10" imgW="799920" imgH="355320" progId="Equation.DSMT4">
                  <p:embed/>
                  <p:pic>
                    <p:nvPicPr>
                      <p:cNvPr id="0" name=""/>
                      <p:cNvPicPr>
                        <a:picLocks noChangeAspect="1" noChangeArrowheads="1"/>
                      </p:cNvPicPr>
                      <p:nvPr/>
                    </p:nvPicPr>
                    <p:blipFill>
                      <a:blip r:embed="rId11"/>
                      <a:srcRect/>
                      <a:stretch>
                        <a:fillRect/>
                      </a:stretch>
                    </p:blipFill>
                    <p:spPr bwMode="auto">
                      <a:xfrm>
                        <a:off x="4495800" y="2860964"/>
                        <a:ext cx="949325" cy="388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24" name="Audio 2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2422888381"/>
      </p:ext>
    </p:extLst>
  </p:cSld>
  <p:clrMapOvr>
    <a:masterClrMapping/>
  </p:clrMapOvr>
  <mc:AlternateContent xmlns:mc="http://schemas.openxmlformats.org/markup-compatibility/2006">
    <mc:Choice xmlns:p14="http://schemas.microsoft.com/office/powerpoint/2010/main" Requires="p14">
      <p:transition spd="slow" p14:dur="2000" advTm="59041"/>
    </mc:Choice>
    <mc:Fallback>
      <p:transition spd="slow" advTm="590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7" fill="hold" display="0">
                  <p:stCondLst>
                    <p:cond delay="indefinite"/>
                  </p:stCondLst>
                  <p:endCondLst>
                    <p:cond evt="onStopAudio" delay="0">
                      <p:tgtEl>
                        <p:sldTgt/>
                      </p:tgtEl>
                    </p:cond>
                  </p:endCondLst>
                </p:cTn>
                <p:tgtEl>
                  <p:spTgt spid="2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Properties of inner products in </a:t>
            </a:r>
            <a:r>
              <a:rPr lang="en-US" b="1" dirty="0">
                <a:latin typeface="Times New Roman" panose="02020603050405020304" pitchFamily="18" charset="0"/>
              </a:rPr>
              <a:t>R</a:t>
            </a:r>
            <a:r>
              <a:rPr lang="en-US" i="1" baseline="30000" dirty="0">
                <a:latin typeface="Times New Roman" panose="02020603050405020304" pitchFamily="18" charset="0"/>
              </a:rPr>
              <a:t>n</a:t>
            </a:r>
            <a:endParaRPr lang="en-CA" dirty="0"/>
          </a:p>
        </p:txBody>
      </p:sp>
      <p:sp>
        <p:nvSpPr>
          <p:cNvPr id="3" name="Content Placeholder 2"/>
          <p:cNvSpPr>
            <a:spLocks noGrp="1"/>
          </p:cNvSpPr>
          <p:nvPr>
            <p:ph idx="1"/>
          </p:nvPr>
        </p:nvSpPr>
        <p:spPr>
          <a:xfrm>
            <a:off x="457200" y="1600200"/>
            <a:ext cx="8534400" cy="4525963"/>
          </a:xfrm>
        </p:spPr>
        <p:txBody>
          <a:bodyPr/>
          <a:lstStyle/>
          <a:p>
            <a:r>
              <a:rPr lang="en-US" dirty="0" smtClean="0"/>
              <a:t>What are the useful properties </a:t>
            </a:r>
            <a:r>
              <a:rPr lang="en-US" dirty="0" smtClean="0"/>
              <a:t>of the inner product?</a:t>
            </a:r>
            <a:endParaRPr lang="en-US" dirty="0" smtClean="0"/>
          </a:p>
          <a:p>
            <a:pPr lvl="1"/>
            <a:r>
              <a:rPr lang="en-US" dirty="0" smtClean="0"/>
              <a:t>Second,                                               </a:t>
            </a:r>
            <a:endParaRPr lang="en-US" dirty="0" smtClean="0"/>
          </a:p>
        </p:txBody>
      </p:sp>
      <p:sp>
        <p:nvSpPr>
          <p:cNvPr id="4" name="Footer Placeholder 3"/>
          <p:cNvSpPr>
            <a:spLocks noGrp="1"/>
          </p:cNvSpPr>
          <p:nvPr>
            <p:ph type="ftr" sz="quarter" idx="11"/>
          </p:nvPr>
        </p:nvSpPr>
        <p:spPr/>
        <p:txBody>
          <a:bodyPr/>
          <a:lstStyle/>
          <a:p>
            <a:r>
              <a:rPr lang="en-CA" smtClean="0"/>
              <a:t>The inner product for finite-dimensional vectors</a:t>
            </a:r>
            <a:endParaRPr lang="en-CA"/>
          </a:p>
        </p:txBody>
      </p:sp>
      <p:sp>
        <p:nvSpPr>
          <p:cNvPr id="5" name="Slide Number Placeholder 4"/>
          <p:cNvSpPr>
            <a:spLocks noGrp="1"/>
          </p:cNvSpPr>
          <p:nvPr>
            <p:ph type="sldNum" sz="quarter" idx="12"/>
          </p:nvPr>
        </p:nvSpPr>
        <p:spPr/>
        <p:txBody>
          <a:bodyPr/>
          <a:lstStyle/>
          <a:p>
            <a:fld id="{42EF6DC8-DA9C-4533-8A40-BB00A2545AF8}" type="slidenum">
              <a:rPr lang="en-CA" smtClean="0"/>
              <a:pPr/>
              <a:t>6</a:t>
            </a:fld>
            <a:endParaRPr lang="en-CA"/>
          </a:p>
        </p:txBody>
      </p:sp>
      <p:graphicFrame>
        <p:nvGraphicFramePr>
          <p:cNvPr id="16" name="Object 15"/>
          <p:cNvGraphicFramePr>
            <a:graphicFrameLocks noChangeAspect="1"/>
          </p:cNvGraphicFramePr>
          <p:nvPr>
            <p:extLst>
              <p:ext uri="{D42A27DB-BD31-4B8C-83A1-F6EECF244321}">
                <p14:modId xmlns:p14="http://schemas.microsoft.com/office/powerpoint/2010/main" val="2124994809"/>
              </p:ext>
            </p:extLst>
          </p:nvPr>
        </p:nvGraphicFramePr>
        <p:xfrm>
          <a:off x="2286000" y="1828800"/>
          <a:ext cx="2260600" cy="752475"/>
        </p:xfrm>
        <a:graphic>
          <a:graphicData uri="http://schemas.openxmlformats.org/presentationml/2006/ole">
            <mc:AlternateContent xmlns:mc="http://schemas.openxmlformats.org/markup-compatibility/2006">
              <mc:Choice xmlns:v="urn:schemas-microsoft-com:vml" Requires="v">
                <p:oleObj spid="_x0000_s207909" name="Equation" r:id="rId6" imgW="1904760" imgH="685800" progId="Equation.DSMT4">
                  <p:embed/>
                </p:oleObj>
              </mc:Choice>
              <mc:Fallback>
                <p:oleObj name="Equation" r:id="rId6" imgW="1904760" imgH="685800" progId="Equation.DSMT4">
                  <p:embed/>
                  <p:pic>
                    <p:nvPicPr>
                      <p:cNvPr id="0" name=""/>
                      <p:cNvPicPr>
                        <a:picLocks noChangeAspect="1" noChangeArrowheads="1"/>
                      </p:cNvPicPr>
                      <p:nvPr/>
                    </p:nvPicPr>
                    <p:blipFill>
                      <a:blip r:embed="rId7"/>
                      <a:srcRect/>
                      <a:stretch>
                        <a:fillRect/>
                      </a:stretch>
                    </p:blipFill>
                    <p:spPr bwMode="auto">
                      <a:xfrm>
                        <a:off x="2286000" y="1828800"/>
                        <a:ext cx="2260600" cy="75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7" name="Object 16"/>
          <p:cNvGraphicFramePr>
            <a:graphicFrameLocks noChangeAspect="1"/>
          </p:cNvGraphicFramePr>
          <p:nvPr>
            <p:extLst>
              <p:ext uri="{D42A27DB-BD31-4B8C-83A1-F6EECF244321}">
                <p14:modId xmlns:p14="http://schemas.microsoft.com/office/powerpoint/2010/main" val="4230954827"/>
              </p:ext>
            </p:extLst>
          </p:nvPr>
        </p:nvGraphicFramePr>
        <p:xfrm>
          <a:off x="3224645" y="2548370"/>
          <a:ext cx="1355725" cy="752475"/>
        </p:xfrm>
        <a:graphic>
          <a:graphicData uri="http://schemas.openxmlformats.org/presentationml/2006/ole">
            <mc:AlternateContent xmlns:mc="http://schemas.openxmlformats.org/markup-compatibility/2006">
              <mc:Choice xmlns:v="urn:schemas-microsoft-com:vml" Requires="v">
                <p:oleObj spid="_x0000_s207910" name="Equation" r:id="rId8" imgW="1143000" imgH="685800" progId="Equation.DSMT4">
                  <p:embed/>
                </p:oleObj>
              </mc:Choice>
              <mc:Fallback>
                <p:oleObj name="Equation" r:id="rId8" imgW="1143000" imgH="685800" progId="Equation.DSMT4">
                  <p:embed/>
                  <p:pic>
                    <p:nvPicPr>
                      <p:cNvPr id="0" name=""/>
                      <p:cNvPicPr>
                        <a:picLocks noChangeAspect="1" noChangeArrowheads="1"/>
                      </p:cNvPicPr>
                      <p:nvPr/>
                    </p:nvPicPr>
                    <p:blipFill>
                      <a:blip r:embed="rId9"/>
                      <a:srcRect/>
                      <a:stretch>
                        <a:fillRect/>
                      </a:stretch>
                    </p:blipFill>
                    <p:spPr bwMode="auto">
                      <a:xfrm>
                        <a:off x="3224645" y="2548370"/>
                        <a:ext cx="1355725" cy="75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8" name="Object 17"/>
          <p:cNvGraphicFramePr>
            <a:graphicFrameLocks noChangeAspect="1"/>
          </p:cNvGraphicFramePr>
          <p:nvPr>
            <p:extLst>
              <p:ext uri="{D42A27DB-BD31-4B8C-83A1-F6EECF244321}">
                <p14:modId xmlns:p14="http://schemas.microsoft.com/office/powerpoint/2010/main" val="1134766508"/>
              </p:ext>
            </p:extLst>
          </p:nvPr>
        </p:nvGraphicFramePr>
        <p:xfrm>
          <a:off x="4646324" y="2743200"/>
          <a:ext cx="1174750" cy="388938"/>
        </p:xfrm>
        <a:graphic>
          <a:graphicData uri="http://schemas.openxmlformats.org/presentationml/2006/ole">
            <mc:AlternateContent xmlns:mc="http://schemas.openxmlformats.org/markup-compatibility/2006">
              <mc:Choice xmlns:v="urn:schemas-microsoft-com:vml" Requires="v">
                <p:oleObj spid="_x0000_s207911" name="Equation" r:id="rId10" imgW="990360" imgH="355320" progId="Equation.DSMT4">
                  <p:embed/>
                </p:oleObj>
              </mc:Choice>
              <mc:Fallback>
                <p:oleObj name="Equation" r:id="rId10" imgW="990360" imgH="355320" progId="Equation.DSMT4">
                  <p:embed/>
                  <p:pic>
                    <p:nvPicPr>
                      <p:cNvPr id="0" name=""/>
                      <p:cNvPicPr>
                        <a:picLocks noChangeAspect="1" noChangeArrowheads="1"/>
                      </p:cNvPicPr>
                      <p:nvPr/>
                    </p:nvPicPr>
                    <p:blipFill>
                      <a:blip r:embed="rId11"/>
                      <a:srcRect/>
                      <a:stretch>
                        <a:fillRect/>
                      </a:stretch>
                    </p:blipFill>
                    <p:spPr bwMode="auto">
                      <a:xfrm>
                        <a:off x="4646324" y="2743200"/>
                        <a:ext cx="1174750" cy="388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9" name="Object 18"/>
          <p:cNvGraphicFramePr>
            <a:graphicFrameLocks noChangeAspect="1"/>
          </p:cNvGraphicFramePr>
          <p:nvPr>
            <p:extLst>
              <p:ext uri="{D42A27DB-BD31-4B8C-83A1-F6EECF244321}">
                <p14:modId xmlns:p14="http://schemas.microsoft.com/office/powerpoint/2010/main" val="967077380"/>
              </p:ext>
            </p:extLst>
          </p:nvPr>
        </p:nvGraphicFramePr>
        <p:xfrm>
          <a:off x="1769918" y="3267075"/>
          <a:ext cx="3617912" cy="752475"/>
        </p:xfrm>
        <a:graphic>
          <a:graphicData uri="http://schemas.openxmlformats.org/presentationml/2006/ole">
            <mc:AlternateContent xmlns:mc="http://schemas.openxmlformats.org/markup-compatibility/2006">
              <mc:Choice xmlns:v="urn:schemas-microsoft-com:vml" Requires="v">
                <p:oleObj spid="_x0000_s207912" name="Equation" r:id="rId12" imgW="3047760" imgH="685800" progId="Equation.DSMT4">
                  <p:embed/>
                </p:oleObj>
              </mc:Choice>
              <mc:Fallback>
                <p:oleObj name="Equation" r:id="rId12" imgW="3047760" imgH="685800" progId="Equation.DSMT4">
                  <p:embed/>
                  <p:pic>
                    <p:nvPicPr>
                      <p:cNvPr id="0" name=""/>
                      <p:cNvPicPr>
                        <a:picLocks noChangeAspect="1" noChangeArrowheads="1"/>
                      </p:cNvPicPr>
                      <p:nvPr/>
                    </p:nvPicPr>
                    <p:blipFill>
                      <a:blip r:embed="rId13"/>
                      <a:srcRect/>
                      <a:stretch>
                        <a:fillRect/>
                      </a:stretch>
                    </p:blipFill>
                    <p:spPr bwMode="auto">
                      <a:xfrm>
                        <a:off x="1769918" y="3267075"/>
                        <a:ext cx="3617912" cy="75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0" name="Object 19"/>
          <p:cNvGraphicFramePr>
            <a:graphicFrameLocks noChangeAspect="1"/>
          </p:cNvGraphicFramePr>
          <p:nvPr>
            <p:extLst>
              <p:ext uri="{D42A27DB-BD31-4B8C-83A1-F6EECF244321}">
                <p14:modId xmlns:p14="http://schemas.microsoft.com/office/powerpoint/2010/main" val="1157886224"/>
              </p:ext>
            </p:extLst>
          </p:nvPr>
        </p:nvGraphicFramePr>
        <p:xfrm>
          <a:off x="3228109" y="3972791"/>
          <a:ext cx="2411413" cy="752475"/>
        </p:xfrm>
        <a:graphic>
          <a:graphicData uri="http://schemas.openxmlformats.org/presentationml/2006/ole">
            <mc:AlternateContent xmlns:mc="http://schemas.openxmlformats.org/markup-compatibility/2006">
              <mc:Choice xmlns:v="urn:schemas-microsoft-com:vml" Requires="v">
                <p:oleObj spid="_x0000_s207913" name="Equation" r:id="rId14" imgW="2031840" imgH="685800" progId="Equation.DSMT4">
                  <p:embed/>
                </p:oleObj>
              </mc:Choice>
              <mc:Fallback>
                <p:oleObj name="Equation" r:id="rId14" imgW="2031840" imgH="685800" progId="Equation.DSMT4">
                  <p:embed/>
                  <p:pic>
                    <p:nvPicPr>
                      <p:cNvPr id="0" name=""/>
                      <p:cNvPicPr>
                        <a:picLocks noChangeAspect="1" noChangeArrowheads="1"/>
                      </p:cNvPicPr>
                      <p:nvPr/>
                    </p:nvPicPr>
                    <p:blipFill>
                      <a:blip r:embed="rId15"/>
                      <a:srcRect/>
                      <a:stretch>
                        <a:fillRect/>
                      </a:stretch>
                    </p:blipFill>
                    <p:spPr bwMode="auto">
                      <a:xfrm>
                        <a:off x="3228109" y="3972791"/>
                        <a:ext cx="2411413" cy="75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1" name="Object 20"/>
          <p:cNvGraphicFramePr>
            <a:graphicFrameLocks noChangeAspect="1"/>
          </p:cNvGraphicFramePr>
          <p:nvPr>
            <p:extLst>
              <p:ext uri="{D42A27DB-BD31-4B8C-83A1-F6EECF244321}">
                <p14:modId xmlns:p14="http://schemas.microsoft.com/office/powerpoint/2010/main" val="47032620"/>
              </p:ext>
            </p:extLst>
          </p:nvPr>
        </p:nvGraphicFramePr>
        <p:xfrm>
          <a:off x="3231428" y="4657725"/>
          <a:ext cx="2532063" cy="752475"/>
        </p:xfrm>
        <a:graphic>
          <a:graphicData uri="http://schemas.openxmlformats.org/presentationml/2006/ole">
            <mc:AlternateContent xmlns:mc="http://schemas.openxmlformats.org/markup-compatibility/2006">
              <mc:Choice xmlns:v="urn:schemas-microsoft-com:vml" Requires="v">
                <p:oleObj spid="_x0000_s207914" name="Equation" r:id="rId16" imgW="2133360" imgH="685800" progId="Equation.DSMT4">
                  <p:embed/>
                </p:oleObj>
              </mc:Choice>
              <mc:Fallback>
                <p:oleObj name="Equation" r:id="rId16" imgW="2133360" imgH="685800" progId="Equation.DSMT4">
                  <p:embed/>
                  <p:pic>
                    <p:nvPicPr>
                      <p:cNvPr id="0" name=""/>
                      <p:cNvPicPr>
                        <a:picLocks noChangeAspect="1" noChangeArrowheads="1"/>
                      </p:cNvPicPr>
                      <p:nvPr/>
                    </p:nvPicPr>
                    <p:blipFill>
                      <a:blip r:embed="rId17"/>
                      <a:srcRect/>
                      <a:stretch>
                        <a:fillRect/>
                      </a:stretch>
                    </p:blipFill>
                    <p:spPr bwMode="auto">
                      <a:xfrm>
                        <a:off x="3231428" y="4657725"/>
                        <a:ext cx="2532063" cy="75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2" name="Object 21"/>
          <p:cNvGraphicFramePr>
            <a:graphicFrameLocks noChangeAspect="1"/>
          </p:cNvGraphicFramePr>
          <p:nvPr>
            <p:extLst>
              <p:ext uri="{D42A27DB-BD31-4B8C-83A1-F6EECF244321}">
                <p14:modId xmlns:p14="http://schemas.microsoft.com/office/powerpoint/2010/main" val="1280008703"/>
              </p:ext>
            </p:extLst>
          </p:nvPr>
        </p:nvGraphicFramePr>
        <p:xfrm>
          <a:off x="5753100" y="4867275"/>
          <a:ext cx="2095500" cy="388938"/>
        </p:xfrm>
        <a:graphic>
          <a:graphicData uri="http://schemas.openxmlformats.org/presentationml/2006/ole">
            <mc:AlternateContent xmlns:mc="http://schemas.openxmlformats.org/markup-compatibility/2006">
              <mc:Choice xmlns:v="urn:schemas-microsoft-com:vml" Requires="v">
                <p:oleObj spid="_x0000_s207915" name="Equation" r:id="rId18" imgW="1765080" imgH="355320" progId="Equation.DSMT4">
                  <p:embed/>
                </p:oleObj>
              </mc:Choice>
              <mc:Fallback>
                <p:oleObj name="Equation" r:id="rId18" imgW="1765080" imgH="355320" progId="Equation.DSMT4">
                  <p:embed/>
                  <p:pic>
                    <p:nvPicPr>
                      <p:cNvPr id="0" name=""/>
                      <p:cNvPicPr>
                        <a:picLocks noChangeAspect="1" noChangeArrowheads="1"/>
                      </p:cNvPicPr>
                      <p:nvPr/>
                    </p:nvPicPr>
                    <p:blipFill>
                      <a:blip r:embed="rId19"/>
                      <a:srcRect/>
                      <a:stretch>
                        <a:fillRect/>
                      </a:stretch>
                    </p:blipFill>
                    <p:spPr bwMode="auto">
                      <a:xfrm>
                        <a:off x="5753100" y="4867275"/>
                        <a:ext cx="2095500" cy="388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9" name="Audio 8">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20"/>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3955710942"/>
      </p:ext>
    </p:extLst>
  </p:cSld>
  <p:clrMapOvr>
    <a:masterClrMapping/>
  </p:clrMapOvr>
  <mc:AlternateContent xmlns:mc="http://schemas.openxmlformats.org/markup-compatibility/2006">
    <mc:Choice xmlns:p14="http://schemas.microsoft.com/office/powerpoint/2010/main" Requires="p14">
      <p:transition spd="slow" p14:dur="2000" advTm="124318"/>
    </mc:Choice>
    <mc:Fallback>
      <p:transition spd="slow" advTm="1243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9"/>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0"/>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21"/>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7" fill="hold" display="0">
                  <p:stCondLst>
                    <p:cond delay="indefinite"/>
                  </p:stCondLst>
                  <p:endCondLst>
                    <p:cond evt="onStopAudio" delay="0">
                      <p:tgtEl>
                        <p:sldTgt/>
                      </p:tgtEl>
                    </p:cond>
                  </p:endCondLst>
                </p:cTn>
                <p:tgtEl>
                  <p:spTgt spid="9"/>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Properties of inner products in </a:t>
            </a:r>
            <a:r>
              <a:rPr lang="en-US" b="1" dirty="0">
                <a:latin typeface="Times New Roman" panose="02020603050405020304" pitchFamily="18" charset="0"/>
              </a:rPr>
              <a:t>R</a:t>
            </a:r>
            <a:r>
              <a:rPr lang="en-US" i="1" baseline="30000" dirty="0">
                <a:latin typeface="Times New Roman" panose="02020603050405020304" pitchFamily="18" charset="0"/>
              </a:rPr>
              <a:t>n</a:t>
            </a:r>
            <a:endParaRPr lang="en-CA" dirty="0"/>
          </a:p>
        </p:txBody>
      </p:sp>
      <p:sp>
        <p:nvSpPr>
          <p:cNvPr id="3" name="Content Placeholder 2"/>
          <p:cNvSpPr>
            <a:spLocks noGrp="1"/>
          </p:cNvSpPr>
          <p:nvPr>
            <p:ph idx="1"/>
          </p:nvPr>
        </p:nvSpPr>
        <p:spPr>
          <a:xfrm>
            <a:off x="457200" y="1600200"/>
            <a:ext cx="8534400" cy="4525963"/>
          </a:xfrm>
        </p:spPr>
        <p:txBody>
          <a:bodyPr/>
          <a:lstStyle/>
          <a:p>
            <a:r>
              <a:rPr lang="en-US" dirty="0" smtClean="0"/>
              <a:t>What are the useful properties </a:t>
            </a:r>
            <a:r>
              <a:rPr lang="en-US" dirty="0" smtClean="0"/>
              <a:t>of the inner product?</a:t>
            </a:r>
            <a:endParaRPr lang="en-US" dirty="0" smtClean="0"/>
          </a:p>
          <a:p>
            <a:pPr lvl="1"/>
            <a:r>
              <a:rPr lang="en-US" dirty="0" smtClean="0"/>
              <a:t>This second property is usually summarized as a single</a:t>
            </a:r>
            <a:br>
              <a:rPr lang="en-US" dirty="0" smtClean="0"/>
            </a:br>
            <a:r>
              <a:rPr lang="en-US" dirty="0" smtClean="0"/>
              <a:t>expression:</a:t>
            </a:r>
          </a:p>
          <a:p>
            <a:pPr lvl="1"/>
            <a:endParaRPr lang="en-US" dirty="0"/>
          </a:p>
          <a:p>
            <a:pPr lvl="1"/>
            <a:r>
              <a:rPr lang="en-US" dirty="0" smtClean="0"/>
              <a:t>Also</a:t>
            </a:r>
            <a:endParaRPr lang="en-US" dirty="0"/>
          </a:p>
          <a:p>
            <a:endParaRPr lang="en-US" dirty="0" smtClean="0"/>
          </a:p>
          <a:p>
            <a:pPr lvl="1"/>
            <a:r>
              <a:rPr lang="en-US" dirty="0" smtClean="0"/>
              <a:t>We say that the inner product is </a:t>
            </a:r>
            <a:r>
              <a:rPr lang="en-US" i="1" dirty="0" smtClean="0"/>
              <a:t>bilinear</a:t>
            </a:r>
            <a:r>
              <a:rPr lang="en-US" dirty="0" smtClean="0"/>
              <a:t>,</a:t>
            </a:r>
          </a:p>
          <a:p>
            <a:pPr marL="457200" lvl="1" indent="0">
              <a:buNone/>
            </a:pPr>
            <a:r>
              <a:rPr lang="en-US" dirty="0" smtClean="0"/>
              <a:t>	that is, linear in both operands</a:t>
            </a:r>
            <a:endParaRPr lang="en-US" dirty="0" smtClean="0"/>
          </a:p>
        </p:txBody>
      </p:sp>
      <p:sp>
        <p:nvSpPr>
          <p:cNvPr id="4" name="Footer Placeholder 3"/>
          <p:cNvSpPr>
            <a:spLocks noGrp="1"/>
          </p:cNvSpPr>
          <p:nvPr>
            <p:ph type="ftr" sz="quarter" idx="11"/>
          </p:nvPr>
        </p:nvSpPr>
        <p:spPr/>
        <p:txBody>
          <a:bodyPr/>
          <a:lstStyle/>
          <a:p>
            <a:r>
              <a:rPr lang="en-CA" smtClean="0"/>
              <a:t>The inner product for finite-dimensional vectors</a:t>
            </a:r>
            <a:endParaRPr lang="en-CA" dirty="0"/>
          </a:p>
        </p:txBody>
      </p:sp>
      <p:sp>
        <p:nvSpPr>
          <p:cNvPr id="5" name="Slide Number Placeholder 4"/>
          <p:cNvSpPr>
            <a:spLocks noGrp="1"/>
          </p:cNvSpPr>
          <p:nvPr>
            <p:ph type="sldNum" sz="quarter" idx="12"/>
          </p:nvPr>
        </p:nvSpPr>
        <p:spPr/>
        <p:txBody>
          <a:bodyPr/>
          <a:lstStyle/>
          <a:p>
            <a:fld id="{42EF6DC8-DA9C-4533-8A40-BB00A2545AF8}" type="slidenum">
              <a:rPr lang="en-CA" smtClean="0"/>
              <a:pPr/>
              <a:t>7</a:t>
            </a:fld>
            <a:endParaRPr lang="en-CA"/>
          </a:p>
        </p:txBody>
      </p:sp>
      <p:graphicFrame>
        <p:nvGraphicFramePr>
          <p:cNvPr id="19" name="Object 18"/>
          <p:cNvGraphicFramePr>
            <a:graphicFrameLocks noChangeAspect="1"/>
          </p:cNvGraphicFramePr>
          <p:nvPr>
            <p:extLst>
              <p:ext uri="{D42A27DB-BD31-4B8C-83A1-F6EECF244321}">
                <p14:modId xmlns:p14="http://schemas.microsoft.com/office/powerpoint/2010/main" val="695688612"/>
              </p:ext>
            </p:extLst>
          </p:nvPr>
        </p:nvGraphicFramePr>
        <p:xfrm>
          <a:off x="2133600" y="2743200"/>
          <a:ext cx="4687887" cy="390525"/>
        </p:xfrm>
        <a:graphic>
          <a:graphicData uri="http://schemas.openxmlformats.org/presentationml/2006/ole">
            <mc:AlternateContent xmlns:mc="http://schemas.openxmlformats.org/markup-compatibility/2006">
              <mc:Choice xmlns:v="urn:schemas-microsoft-com:vml" Requires="v">
                <p:oleObj spid="_x0000_s208912" name="Equation" r:id="rId6" imgW="3949560" imgH="355320" progId="Equation.DSMT4">
                  <p:embed/>
                </p:oleObj>
              </mc:Choice>
              <mc:Fallback>
                <p:oleObj name="Equation" r:id="rId6" imgW="3949560" imgH="355320" progId="Equation.DSMT4">
                  <p:embed/>
                  <p:pic>
                    <p:nvPicPr>
                      <p:cNvPr id="0" name=""/>
                      <p:cNvPicPr>
                        <a:picLocks noChangeAspect="1" noChangeArrowheads="1"/>
                      </p:cNvPicPr>
                      <p:nvPr/>
                    </p:nvPicPr>
                    <p:blipFill>
                      <a:blip r:embed="rId7"/>
                      <a:srcRect/>
                      <a:stretch>
                        <a:fillRect/>
                      </a:stretch>
                    </p:blipFill>
                    <p:spPr bwMode="auto">
                      <a:xfrm>
                        <a:off x="2133600" y="2743200"/>
                        <a:ext cx="4687887" cy="39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4" name="Object 13"/>
          <p:cNvGraphicFramePr>
            <a:graphicFrameLocks noChangeAspect="1"/>
          </p:cNvGraphicFramePr>
          <p:nvPr>
            <p:extLst>
              <p:ext uri="{D42A27DB-BD31-4B8C-83A1-F6EECF244321}">
                <p14:modId xmlns:p14="http://schemas.microsoft.com/office/powerpoint/2010/main" val="1489640118"/>
              </p:ext>
            </p:extLst>
          </p:nvPr>
        </p:nvGraphicFramePr>
        <p:xfrm>
          <a:off x="2133600" y="3429000"/>
          <a:ext cx="4687887" cy="390525"/>
        </p:xfrm>
        <a:graphic>
          <a:graphicData uri="http://schemas.openxmlformats.org/presentationml/2006/ole">
            <mc:AlternateContent xmlns:mc="http://schemas.openxmlformats.org/markup-compatibility/2006">
              <mc:Choice xmlns:v="urn:schemas-microsoft-com:vml" Requires="v">
                <p:oleObj spid="_x0000_s208913" name="Equation" r:id="rId8" imgW="3949560" imgH="355320" progId="Equation.DSMT4">
                  <p:embed/>
                </p:oleObj>
              </mc:Choice>
              <mc:Fallback>
                <p:oleObj name="Equation" r:id="rId8" imgW="3949560" imgH="355320" progId="Equation.DSMT4">
                  <p:embed/>
                  <p:pic>
                    <p:nvPicPr>
                      <p:cNvPr id="0" name=""/>
                      <p:cNvPicPr>
                        <a:picLocks noChangeAspect="1" noChangeArrowheads="1"/>
                      </p:cNvPicPr>
                      <p:nvPr/>
                    </p:nvPicPr>
                    <p:blipFill>
                      <a:blip r:embed="rId9"/>
                      <a:srcRect/>
                      <a:stretch>
                        <a:fillRect/>
                      </a:stretch>
                    </p:blipFill>
                    <p:spPr bwMode="auto">
                      <a:xfrm>
                        <a:off x="2133600" y="3429000"/>
                        <a:ext cx="4687887" cy="39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9" name="Audio 8">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4279273791"/>
      </p:ext>
    </p:extLst>
  </p:cSld>
  <p:clrMapOvr>
    <a:masterClrMapping/>
  </p:clrMapOvr>
  <mc:AlternateContent xmlns:mc="http://schemas.openxmlformats.org/markup-compatibility/2006">
    <mc:Choice xmlns:p14="http://schemas.microsoft.com/office/powerpoint/2010/main" Requires="p14">
      <p:transition spd="slow" p14:dur="2000" advTm="49609"/>
    </mc:Choice>
    <mc:Fallback>
      <p:transition spd="slow" advTm="496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7" fill="hold" display="0">
                  <p:stCondLst>
                    <p:cond delay="indefinite"/>
                  </p:stCondLst>
                  <p:endCondLst>
                    <p:cond evt="onStopAudio" delay="0">
                      <p:tgtEl>
                        <p:sldTgt/>
                      </p:tgtEl>
                    </p:cond>
                  </p:endCondLst>
                </p:cTn>
                <p:tgtEl>
                  <p:spTgt spid="9"/>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Properties of inner products in </a:t>
            </a:r>
            <a:r>
              <a:rPr lang="en-US" b="1" dirty="0">
                <a:latin typeface="Times New Roman" panose="02020603050405020304" pitchFamily="18" charset="0"/>
              </a:rPr>
              <a:t>R</a:t>
            </a:r>
            <a:r>
              <a:rPr lang="en-US" i="1" baseline="30000" dirty="0">
                <a:latin typeface="Times New Roman" panose="02020603050405020304" pitchFamily="18" charset="0"/>
              </a:rPr>
              <a:t>n</a:t>
            </a:r>
            <a:endParaRPr lang="en-CA" dirty="0"/>
          </a:p>
        </p:txBody>
      </p:sp>
      <p:sp>
        <p:nvSpPr>
          <p:cNvPr id="3" name="Content Placeholder 2"/>
          <p:cNvSpPr>
            <a:spLocks noGrp="1"/>
          </p:cNvSpPr>
          <p:nvPr>
            <p:ph idx="1"/>
          </p:nvPr>
        </p:nvSpPr>
        <p:spPr>
          <a:xfrm>
            <a:off x="457200" y="1600200"/>
            <a:ext cx="8534400" cy="4525963"/>
          </a:xfrm>
        </p:spPr>
        <p:txBody>
          <a:bodyPr/>
          <a:lstStyle/>
          <a:p>
            <a:r>
              <a:rPr lang="en-US" dirty="0" smtClean="0"/>
              <a:t>What are the useful properties of </a:t>
            </a:r>
            <a:r>
              <a:rPr lang="en-US" dirty="0" smtClean="0"/>
              <a:t>the inner product?</a:t>
            </a:r>
            <a:endParaRPr lang="en-US" dirty="0" smtClean="0"/>
          </a:p>
          <a:p>
            <a:pPr lvl="1"/>
            <a:r>
              <a:rPr lang="en-US" dirty="0" smtClean="0"/>
              <a:t>Third</a:t>
            </a:r>
            <a:r>
              <a:rPr lang="en-US" dirty="0" smtClean="0"/>
              <a:t>,</a:t>
            </a:r>
          </a:p>
          <a:p>
            <a:pPr lvl="1"/>
            <a:endParaRPr lang="en-US" dirty="0"/>
          </a:p>
          <a:p>
            <a:pPr lvl="1"/>
            <a:endParaRPr lang="en-US" dirty="0" smtClean="0"/>
          </a:p>
          <a:p>
            <a:pPr lvl="1"/>
            <a:endParaRPr lang="en-US" dirty="0"/>
          </a:p>
          <a:p>
            <a:pPr lvl="1"/>
            <a:r>
              <a:rPr lang="en-US" dirty="0" smtClean="0"/>
              <a:t>Also,                      if and only if  </a:t>
            </a:r>
            <a:endParaRPr lang="en-US" dirty="0" smtClean="0"/>
          </a:p>
          <a:p>
            <a:pPr lvl="1"/>
            <a:r>
              <a:rPr lang="en-US" dirty="0" smtClean="0"/>
              <a:t>Thus, we say the inner product is </a:t>
            </a:r>
            <a:r>
              <a:rPr lang="en-US" i="1" dirty="0" smtClean="0"/>
              <a:t>positive definite</a:t>
            </a:r>
            <a:endParaRPr lang="en-US" dirty="0" smtClean="0"/>
          </a:p>
          <a:p>
            <a:endParaRPr lang="en-US" dirty="0"/>
          </a:p>
          <a:p>
            <a:pPr marL="457200" lvl="1" indent="0">
              <a:buNone/>
            </a:pPr>
            <a:r>
              <a:rPr lang="en-US" dirty="0" smtClean="0"/>
              <a:t>	</a:t>
            </a:r>
          </a:p>
        </p:txBody>
      </p:sp>
      <p:sp>
        <p:nvSpPr>
          <p:cNvPr id="4" name="Footer Placeholder 3"/>
          <p:cNvSpPr>
            <a:spLocks noGrp="1"/>
          </p:cNvSpPr>
          <p:nvPr>
            <p:ph type="ftr" sz="quarter" idx="11"/>
          </p:nvPr>
        </p:nvSpPr>
        <p:spPr/>
        <p:txBody>
          <a:bodyPr/>
          <a:lstStyle/>
          <a:p>
            <a:r>
              <a:rPr lang="en-CA" smtClean="0"/>
              <a:t>The inner product for finite-dimensional vectors</a:t>
            </a:r>
            <a:endParaRPr lang="en-CA"/>
          </a:p>
        </p:txBody>
      </p:sp>
      <p:sp>
        <p:nvSpPr>
          <p:cNvPr id="5" name="Slide Number Placeholder 4"/>
          <p:cNvSpPr>
            <a:spLocks noGrp="1"/>
          </p:cNvSpPr>
          <p:nvPr>
            <p:ph type="sldNum" sz="quarter" idx="12"/>
          </p:nvPr>
        </p:nvSpPr>
        <p:spPr/>
        <p:txBody>
          <a:bodyPr/>
          <a:lstStyle/>
          <a:p>
            <a:fld id="{42EF6DC8-DA9C-4533-8A40-BB00A2545AF8}" type="slidenum">
              <a:rPr lang="en-CA" smtClean="0"/>
              <a:pPr/>
              <a:t>8</a:t>
            </a:fld>
            <a:endParaRPr lang="en-CA"/>
          </a:p>
        </p:txBody>
      </p:sp>
      <p:graphicFrame>
        <p:nvGraphicFramePr>
          <p:cNvPr id="8" name="Object 7"/>
          <p:cNvGraphicFramePr>
            <a:graphicFrameLocks noChangeAspect="1"/>
          </p:cNvGraphicFramePr>
          <p:nvPr>
            <p:extLst>
              <p:ext uri="{D42A27DB-BD31-4B8C-83A1-F6EECF244321}">
                <p14:modId xmlns:p14="http://schemas.microsoft.com/office/powerpoint/2010/main" val="2309877261"/>
              </p:ext>
            </p:extLst>
          </p:nvPr>
        </p:nvGraphicFramePr>
        <p:xfrm>
          <a:off x="2057400" y="1859973"/>
          <a:ext cx="1884362" cy="752475"/>
        </p:xfrm>
        <a:graphic>
          <a:graphicData uri="http://schemas.openxmlformats.org/presentationml/2006/ole">
            <mc:AlternateContent xmlns:mc="http://schemas.openxmlformats.org/markup-compatibility/2006">
              <mc:Choice xmlns:v="urn:schemas-microsoft-com:vml" Requires="v">
                <p:oleObj spid="_x0000_s201803" name="Equation" r:id="rId6" imgW="1587240" imgH="685800" progId="Equation.DSMT4">
                  <p:embed/>
                </p:oleObj>
              </mc:Choice>
              <mc:Fallback>
                <p:oleObj name="Equation" r:id="rId6" imgW="1587240" imgH="685800" progId="Equation.DSMT4">
                  <p:embed/>
                  <p:pic>
                    <p:nvPicPr>
                      <p:cNvPr id="0" name="Object 5"/>
                      <p:cNvPicPr>
                        <a:picLocks noChangeAspect="1" noChangeArrowheads="1"/>
                      </p:cNvPicPr>
                      <p:nvPr/>
                    </p:nvPicPr>
                    <p:blipFill>
                      <a:blip r:embed="rId7"/>
                      <a:srcRect/>
                      <a:stretch>
                        <a:fillRect/>
                      </a:stretch>
                    </p:blipFill>
                    <p:spPr bwMode="auto">
                      <a:xfrm>
                        <a:off x="2057400" y="1859973"/>
                        <a:ext cx="1884362" cy="75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9" name="Object 8"/>
          <p:cNvGraphicFramePr>
            <a:graphicFrameLocks noChangeAspect="1"/>
          </p:cNvGraphicFramePr>
          <p:nvPr>
            <p:extLst>
              <p:ext uri="{D42A27DB-BD31-4B8C-83A1-F6EECF244321}">
                <p14:modId xmlns:p14="http://schemas.microsoft.com/office/powerpoint/2010/main" val="3775844380"/>
              </p:ext>
            </p:extLst>
          </p:nvPr>
        </p:nvGraphicFramePr>
        <p:xfrm>
          <a:off x="2805546" y="2621973"/>
          <a:ext cx="1155700" cy="685800"/>
        </p:xfrm>
        <a:graphic>
          <a:graphicData uri="http://schemas.openxmlformats.org/presentationml/2006/ole">
            <mc:AlternateContent xmlns:mc="http://schemas.openxmlformats.org/markup-compatibility/2006">
              <mc:Choice xmlns:v="urn:schemas-microsoft-com:vml" Requires="v">
                <p:oleObj spid="_x0000_s201804" name="Equation" r:id="rId8" imgW="1155600" imgH="685800" progId="Equation.DSMT4">
                  <p:embed/>
                </p:oleObj>
              </mc:Choice>
              <mc:Fallback>
                <p:oleObj name="Equation" r:id="rId8" imgW="1155600" imgH="685800" progId="Equation.DSMT4">
                  <p:embed/>
                  <p:pic>
                    <p:nvPicPr>
                      <p:cNvPr id="0" name=""/>
                      <p:cNvPicPr/>
                      <p:nvPr/>
                    </p:nvPicPr>
                    <p:blipFill>
                      <a:blip r:embed="rId9"/>
                      <a:stretch>
                        <a:fillRect/>
                      </a:stretch>
                    </p:blipFill>
                    <p:spPr>
                      <a:xfrm>
                        <a:off x="2805546" y="2621973"/>
                        <a:ext cx="1155700" cy="685800"/>
                      </a:xfrm>
                      <a:prstGeom prst="rect">
                        <a:avLst/>
                      </a:prstGeom>
                    </p:spPr>
                  </p:pic>
                </p:oleObj>
              </mc:Fallback>
            </mc:AlternateContent>
          </a:graphicData>
        </a:graphic>
      </p:graphicFrame>
      <p:graphicFrame>
        <p:nvGraphicFramePr>
          <p:cNvPr id="14" name="Object 13"/>
          <p:cNvGraphicFramePr>
            <a:graphicFrameLocks noChangeAspect="1"/>
          </p:cNvGraphicFramePr>
          <p:nvPr>
            <p:extLst>
              <p:ext uri="{D42A27DB-BD31-4B8C-83A1-F6EECF244321}">
                <p14:modId xmlns:p14="http://schemas.microsoft.com/office/powerpoint/2010/main" val="81848314"/>
              </p:ext>
            </p:extLst>
          </p:nvPr>
        </p:nvGraphicFramePr>
        <p:xfrm>
          <a:off x="1918854" y="3562877"/>
          <a:ext cx="1144587" cy="390525"/>
        </p:xfrm>
        <a:graphic>
          <a:graphicData uri="http://schemas.openxmlformats.org/presentationml/2006/ole">
            <mc:AlternateContent xmlns:mc="http://schemas.openxmlformats.org/markup-compatibility/2006">
              <mc:Choice xmlns:v="urn:schemas-microsoft-com:vml" Requires="v">
                <p:oleObj spid="_x0000_s201805" name="Equation" r:id="rId10" imgW="965160" imgH="355320" progId="Equation.DSMT4">
                  <p:embed/>
                </p:oleObj>
              </mc:Choice>
              <mc:Fallback>
                <p:oleObj name="Equation" r:id="rId10" imgW="965160" imgH="355320" progId="Equation.DSMT4">
                  <p:embed/>
                  <p:pic>
                    <p:nvPicPr>
                      <p:cNvPr id="0" name=""/>
                      <p:cNvPicPr>
                        <a:picLocks noChangeAspect="1" noChangeArrowheads="1"/>
                      </p:cNvPicPr>
                      <p:nvPr/>
                    </p:nvPicPr>
                    <p:blipFill>
                      <a:blip r:embed="rId11"/>
                      <a:srcRect/>
                      <a:stretch>
                        <a:fillRect/>
                      </a:stretch>
                    </p:blipFill>
                    <p:spPr bwMode="auto">
                      <a:xfrm>
                        <a:off x="1918854" y="3562877"/>
                        <a:ext cx="1144587" cy="39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7" name="Object 16"/>
          <p:cNvGraphicFramePr>
            <a:graphicFrameLocks noChangeAspect="1"/>
          </p:cNvGraphicFramePr>
          <p:nvPr>
            <p:extLst>
              <p:ext uri="{D42A27DB-BD31-4B8C-83A1-F6EECF244321}">
                <p14:modId xmlns:p14="http://schemas.microsoft.com/office/powerpoint/2010/main" val="3506474768"/>
              </p:ext>
            </p:extLst>
          </p:nvPr>
        </p:nvGraphicFramePr>
        <p:xfrm>
          <a:off x="4693227" y="3612573"/>
          <a:ext cx="661988" cy="265112"/>
        </p:xfrm>
        <a:graphic>
          <a:graphicData uri="http://schemas.openxmlformats.org/presentationml/2006/ole">
            <mc:AlternateContent xmlns:mc="http://schemas.openxmlformats.org/markup-compatibility/2006">
              <mc:Choice xmlns:v="urn:schemas-microsoft-com:vml" Requires="v">
                <p:oleObj spid="_x0000_s201806" name="Equation" r:id="rId12" imgW="558720" imgH="241200" progId="Equation.DSMT4">
                  <p:embed/>
                </p:oleObj>
              </mc:Choice>
              <mc:Fallback>
                <p:oleObj name="Equation" r:id="rId12" imgW="558720" imgH="241200" progId="Equation.DSMT4">
                  <p:embed/>
                  <p:pic>
                    <p:nvPicPr>
                      <p:cNvPr id="0" name=""/>
                      <p:cNvPicPr>
                        <a:picLocks noChangeAspect="1" noChangeArrowheads="1"/>
                      </p:cNvPicPr>
                      <p:nvPr/>
                    </p:nvPicPr>
                    <p:blipFill>
                      <a:blip r:embed="rId13"/>
                      <a:srcRect/>
                      <a:stretch>
                        <a:fillRect/>
                      </a:stretch>
                    </p:blipFill>
                    <p:spPr bwMode="auto">
                      <a:xfrm>
                        <a:off x="4693227" y="3612573"/>
                        <a:ext cx="661988" cy="265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11" name="Audio 10">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4"/>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1028689637"/>
      </p:ext>
    </p:extLst>
  </p:cSld>
  <p:clrMapOvr>
    <a:masterClrMapping/>
  </p:clrMapOvr>
  <mc:AlternateContent xmlns:mc="http://schemas.openxmlformats.org/markup-compatibility/2006">
    <mc:Choice xmlns:p14="http://schemas.microsoft.com/office/powerpoint/2010/main" Requires="p14">
      <p:transition spd="slow" p14:dur="2000" advTm="71089"/>
    </mc:Choice>
    <mc:Fallback>
      <p:transition spd="slow" advTm="710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3" fill="hold" display="0">
                  <p:stCondLst>
                    <p:cond delay="indefinite"/>
                  </p:stCondLst>
                  <p:endCondLst>
                    <p:cond evt="onStopAudio" delay="0">
                      <p:tgtEl>
                        <p:sldTgt/>
                      </p:tgtEl>
                    </p:cond>
                  </p:endCondLst>
                </p:cTn>
                <p:tgtEl>
                  <p:spTgt spid="11"/>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Properties of inner products in </a:t>
            </a:r>
            <a:r>
              <a:rPr lang="en-US" b="1" dirty="0">
                <a:latin typeface="Times New Roman" panose="02020603050405020304" pitchFamily="18" charset="0"/>
              </a:rPr>
              <a:t>R</a:t>
            </a:r>
            <a:r>
              <a:rPr lang="en-US" i="1" baseline="30000" dirty="0">
                <a:latin typeface="Times New Roman" panose="02020603050405020304" pitchFamily="18" charset="0"/>
              </a:rPr>
              <a:t>n</a:t>
            </a:r>
            <a:endParaRPr lang="en-CA" dirty="0"/>
          </a:p>
        </p:txBody>
      </p:sp>
      <p:sp>
        <p:nvSpPr>
          <p:cNvPr id="3" name="Content Placeholder 2"/>
          <p:cNvSpPr>
            <a:spLocks noGrp="1"/>
          </p:cNvSpPr>
          <p:nvPr>
            <p:ph idx="1"/>
          </p:nvPr>
        </p:nvSpPr>
        <p:spPr>
          <a:xfrm>
            <a:off x="457200" y="1600200"/>
            <a:ext cx="8534400" cy="4525963"/>
          </a:xfrm>
        </p:spPr>
        <p:txBody>
          <a:bodyPr/>
          <a:lstStyle/>
          <a:p>
            <a:r>
              <a:rPr lang="en-US" dirty="0" smtClean="0"/>
              <a:t>Thus, the properties are:</a:t>
            </a:r>
            <a:endParaRPr lang="en-US" dirty="0" smtClean="0"/>
          </a:p>
          <a:p>
            <a:pPr lvl="1"/>
            <a:r>
              <a:rPr lang="en-US" dirty="0" smtClean="0"/>
              <a:t>Symmetry:</a:t>
            </a:r>
          </a:p>
          <a:p>
            <a:pPr lvl="1"/>
            <a:r>
              <a:rPr lang="en-US" dirty="0" err="1" smtClean="0"/>
              <a:t>Bilinearity</a:t>
            </a:r>
            <a:r>
              <a:rPr lang="en-US" dirty="0" smtClean="0"/>
              <a:t>: </a:t>
            </a:r>
          </a:p>
          <a:p>
            <a:pPr lvl="1"/>
            <a:endParaRPr lang="en-US" dirty="0"/>
          </a:p>
          <a:p>
            <a:pPr lvl="1"/>
            <a:endParaRPr lang="en-US" dirty="0" smtClean="0"/>
          </a:p>
          <a:p>
            <a:pPr lvl="1"/>
            <a:r>
              <a:rPr lang="en-US" dirty="0" smtClean="0"/>
              <a:t>Positive definiteness:                       ,</a:t>
            </a:r>
          </a:p>
          <a:p>
            <a:pPr marL="457200" lvl="1" indent="0">
              <a:buNone/>
            </a:pPr>
            <a:r>
              <a:rPr lang="en-US" dirty="0" smtClean="0"/>
              <a:t>				and                     if and only if  </a:t>
            </a:r>
          </a:p>
          <a:p>
            <a:pPr marL="457200" lvl="1" indent="0">
              <a:buNone/>
            </a:pPr>
            <a:endParaRPr lang="en-US" dirty="0" smtClean="0"/>
          </a:p>
        </p:txBody>
      </p:sp>
      <p:sp>
        <p:nvSpPr>
          <p:cNvPr id="4" name="Footer Placeholder 3"/>
          <p:cNvSpPr>
            <a:spLocks noGrp="1"/>
          </p:cNvSpPr>
          <p:nvPr>
            <p:ph type="ftr" sz="quarter" idx="11"/>
          </p:nvPr>
        </p:nvSpPr>
        <p:spPr/>
        <p:txBody>
          <a:bodyPr/>
          <a:lstStyle/>
          <a:p>
            <a:r>
              <a:rPr lang="en-CA" smtClean="0"/>
              <a:t>The inner product for finite-dimensional vectors</a:t>
            </a:r>
            <a:endParaRPr lang="en-CA"/>
          </a:p>
        </p:txBody>
      </p:sp>
      <p:sp>
        <p:nvSpPr>
          <p:cNvPr id="5" name="Slide Number Placeholder 4"/>
          <p:cNvSpPr>
            <a:spLocks noGrp="1"/>
          </p:cNvSpPr>
          <p:nvPr>
            <p:ph type="sldNum" sz="quarter" idx="12"/>
          </p:nvPr>
        </p:nvSpPr>
        <p:spPr/>
        <p:txBody>
          <a:bodyPr/>
          <a:lstStyle/>
          <a:p>
            <a:fld id="{42EF6DC8-DA9C-4533-8A40-BB00A2545AF8}" type="slidenum">
              <a:rPr lang="en-CA" smtClean="0"/>
              <a:pPr/>
              <a:t>9</a:t>
            </a:fld>
            <a:endParaRPr lang="en-CA"/>
          </a:p>
        </p:txBody>
      </p:sp>
      <p:graphicFrame>
        <p:nvGraphicFramePr>
          <p:cNvPr id="8" name="Object 7"/>
          <p:cNvGraphicFramePr>
            <a:graphicFrameLocks noChangeAspect="1"/>
          </p:cNvGraphicFramePr>
          <p:nvPr>
            <p:extLst>
              <p:ext uri="{D42A27DB-BD31-4B8C-83A1-F6EECF244321}">
                <p14:modId xmlns:p14="http://schemas.microsoft.com/office/powerpoint/2010/main" val="1797439034"/>
              </p:ext>
            </p:extLst>
          </p:nvPr>
        </p:nvGraphicFramePr>
        <p:xfrm>
          <a:off x="3900054" y="3567546"/>
          <a:ext cx="1144587" cy="390525"/>
        </p:xfrm>
        <a:graphic>
          <a:graphicData uri="http://schemas.openxmlformats.org/presentationml/2006/ole">
            <mc:AlternateContent xmlns:mc="http://schemas.openxmlformats.org/markup-compatibility/2006">
              <mc:Choice xmlns:v="urn:schemas-microsoft-com:vml" Requires="v">
                <p:oleObj spid="_x0000_s209954" name="Equation" r:id="rId6" imgW="965160" imgH="355320" progId="Equation.DSMT4">
                  <p:embed/>
                </p:oleObj>
              </mc:Choice>
              <mc:Fallback>
                <p:oleObj name="Equation" r:id="rId6" imgW="965160" imgH="355320" progId="Equation.DSMT4">
                  <p:embed/>
                  <p:pic>
                    <p:nvPicPr>
                      <p:cNvPr id="0" name=""/>
                      <p:cNvPicPr>
                        <a:picLocks noChangeAspect="1" noChangeArrowheads="1"/>
                      </p:cNvPicPr>
                      <p:nvPr/>
                    </p:nvPicPr>
                    <p:blipFill>
                      <a:blip r:embed="rId7"/>
                      <a:srcRect/>
                      <a:stretch>
                        <a:fillRect/>
                      </a:stretch>
                    </p:blipFill>
                    <p:spPr bwMode="auto">
                      <a:xfrm>
                        <a:off x="3900054" y="3567546"/>
                        <a:ext cx="1144587" cy="39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4" name="Object 13"/>
          <p:cNvGraphicFramePr>
            <a:graphicFrameLocks noChangeAspect="1"/>
          </p:cNvGraphicFramePr>
          <p:nvPr>
            <p:extLst>
              <p:ext uri="{D42A27DB-BD31-4B8C-83A1-F6EECF244321}">
                <p14:modId xmlns:p14="http://schemas.microsoft.com/office/powerpoint/2010/main" val="3190911114"/>
              </p:ext>
            </p:extLst>
          </p:nvPr>
        </p:nvGraphicFramePr>
        <p:xfrm>
          <a:off x="4693227" y="3958937"/>
          <a:ext cx="1144587" cy="390525"/>
        </p:xfrm>
        <a:graphic>
          <a:graphicData uri="http://schemas.openxmlformats.org/presentationml/2006/ole">
            <mc:AlternateContent xmlns:mc="http://schemas.openxmlformats.org/markup-compatibility/2006">
              <mc:Choice xmlns:v="urn:schemas-microsoft-com:vml" Requires="v">
                <p:oleObj spid="_x0000_s209955" name="Equation" r:id="rId8" imgW="965160" imgH="355320" progId="Equation.DSMT4">
                  <p:embed/>
                </p:oleObj>
              </mc:Choice>
              <mc:Fallback>
                <p:oleObj name="Equation" r:id="rId8" imgW="965160" imgH="355320" progId="Equation.DSMT4">
                  <p:embed/>
                  <p:pic>
                    <p:nvPicPr>
                      <p:cNvPr id="0" name=""/>
                      <p:cNvPicPr>
                        <a:picLocks noChangeAspect="1" noChangeArrowheads="1"/>
                      </p:cNvPicPr>
                      <p:nvPr/>
                    </p:nvPicPr>
                    <p:blipFill>
                      <a:blip r:embed="rId9"/>
                      <a:srcRect/>
                      <a:stretch>
                        <a:fillRect/>
                      </a:stretch>
                    </p:blipFill>
                    <p:spPr bwMode="auto">
                      <a:xfrm>
                        <a:off x="4693227" y="3958937"/>
                        <a:ext cx="1144587" cy="39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7" name="Object 16"/>
          <p:cNvGraphicFramePr>
            <a:graphicFrameLocks noChangeAspect="1"/>
          </p:cNvGraphicFramePr>
          <p:nvPr>
            <p:extLst>
              <p:ext uri="{D42A27DB-BD31-4B8C-83A1-F6EECF244321}">
                <p14:modId xmlns:p14="http://schemas.microsoft.com/office/powerpoint/2010/main" val="3459095012"/>
              </p:ext>
            </p:extLst>
          </p:nvPr>
        </p:nvGraphicFramePr>
        <p:xfrm>
          <a:off x="7325591" y="3993573"/>
          <a:ext cx="661988" cy="265112"/>
        </p:xfrm>
        <a:graphic>
          <a:graphicData uri="http://schemas.openxmlformats.org/presentationml/2006/ole">
            <mc:AlternateContent xmlns:mc="http://schemas.openxmlformats.org/markup-compatibility/2006">
              <mc:Choice xmlns:v="urn:schemas-microsoft-com:vml" Requires="v">
                <p:oleObj spid="_x0000_s209956" name="Equation" r:id="rId10" imgW="558720" imgH="241200" progId="Equation.DSMT4">
                  <p:embed/>
                </p:oleObj>
              </mc:Choice>
              <mc:Fallback>
                <p:oleObj name="Equation" r:id="rId10" imgW="558720" imgH="241200" progId="Equation.DSMT4">
                  <p:embed/>
                  <p:pic>
                    <p:nvPicPr>
                      <p:cNvPr id="0" name=""/>
                      <p:cNvPicPr>
                        <a:picLocks noChangeAspect="1" noChangeArrowheads="1"/>
                      </p:cNvPicPr>
                      <p:nvPr/>
                    </p:nvPicPr>
                    <p:blipFill>
                      <a:blip r:embed="rId11"/>
                      <a:srcRect/>
                      <a:stretch>
                        <a:fillRect/>
                      </a:stretch>
                    </p:blipFill>
                    <p:spPr bwMode="auto">
                      <a:xfrm>
                        <a:off x="7325591" y="3993573"/>
                        <a:ext cx="661988" cy="265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1" name="Object 10"/>
          <p:cNvGraphicFramePr>
            <a:graphicFrameLocks noChangeAspect="1"/>
          </p:cNvGraphicFramePr>
          <p:nvPr>
            <p:extLst>
              <p:ext uri="{D42A27DB-BD31-4B8C-83A1-F6EECF244321}">
                <p14:modId xmlns:p14="http://schemas.microsoft.com/office/powerpoint/2010/main" val="140235611"/>
              </p:ext>
            </p:extLst>
          </p:nvPr>
        </p:nvGraphicFramePr>
        <p:xfrm>
          <a:off x="2611582" y="2036618"/>
          <a:ext cx="1671638" cy="390525"/>
        </p:xfrm>
        <a:graphic>
          <a:graphicData uri="http://schemas.openxmlformats.org/presentationml/2006/ole">
            <mc:AlternateContent xmlns:mc="http://schemas.openxmlformats.org/markup-compatibility/2006">
              <mc:Choice xmlns:v="urn:schemas-microsoft-com:vml" Requires="v">
                <p:oleObj spid="_x0000_s209957" name="Equation" r:id="rId12" imgW="1409400" imgH="355320" progId="Equation.DSMT4">
                  <p:embed/>
                </p:oleObj>
              </mc:Choice>
              <mc:Fallback>
                <p:oleObj name="Equation" r:id="rId12" imgW="1409400" imgH="355320" progId="Equation.DSMT4">
                  <p:embed/>
                  <p:pic>
                    <p:nvPicPr>
                      <p:cNvPr id="0" name=""/>
                      <p:cNvPicPr>
                        <a:picLocks noChangeAspect="1" noChangeArrowheads="1"/>
                      </p:cNvPicPr>
                      <p:nvPr/>
                    </p:nvPicPr>
                    <p:blipFill>
                      <a:blip r:embed="rId13"/>
                      <a:srcRect/>
                      <a:stretch>
                        <a:fillRect/>
                      </a:stretch>
                    </p:blipFill>
                    <p:spPr bwMode="auto">
                      <a:xfrm>
                        <a:off x="2611582" y="2036618"/>
                        <a:ext cx="1671638" cy="39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6" name="Object 5"/>
          <p:cNvGraphicFramePr>
            <a:graphicFrameLocks noChangeAspect="1"/>
          </p:cNvGraphicFramePr>
          <p:nvPr>
            <p:extLst>
              <p:ext uri="{D42A27DB-BD31-4B8C-83A1-F6EECF244321}">
                <p14:modId xmlns:p14="http://schemas.microsoft.com/office/powerpoint/2010/main" val="1936401279"/>
              </p:ext>
            </p:extLst>
          </p:nvPr>
        </p:nvGraphicFramePr>
        <p:xfrm>
          <a:off x="2667000" y="2438400"/>
          <a:ext cx="4687888" cy="390525"/>
        </p:xfrm>
        <a:graphic>
          <a:graphicData uri="http://schemas.openxmlformats.org/presentationml/2006/ole">
            <mc:AlternateContent xmlns:mc="http://schemas.openxmlformats.org/markup-compatibility/2006">
              <mc:Choice xmlns:v="urn:schemas-microsoft-com:vml" Requires="v">
                <p:oleObj spid="_x0000_s209958" name="Equation" r:id="rId14" imgW="3949560" imgH="355320" progId="Equation.DSMT4">
                  <p:embed/>
                </p:oleObj>
              </mc:Choice>
              <mc:Fallback>
                <p:oleObj name="Equation" r:id="rId14" imgW="3949560" imgH="355320" progId="Equation.DSMT4">
                  <p:embed/>
                  <p:pic>
                    <p:nvPicPr>
                      <p:cNvPr id="0" name="Object 18"/>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2667000" y="2438400"/>
                        <a:ext cx="4687888" cy="39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7" name="Object 6"/>
          <p:cNvGraphicFramePr>
            <a:graphicFrameLocks noChangeAspect="1"/>
          </p:cNvGraphicFramePr>
          <p:nvPr>
            <p:extLst>
              <p:ext uri="{D42A27DB-BD31-4B8C-83A1-F6EECF244321}">
                <p14:modId xmlns:p14="http://schemas.microsoft.com/office/powerpoint/2010/main" val="2218220664"/>
              </p:ext>
            </p:extLst>
          </p:nvPr>
        </p:nvGraphicFramePr>
        <p:xfrm>
          <a:off x="2667000" y="2971800"/>
          <a:ext cx="4687888" cy="390525"/>
        </p:xfrm>
        <a:graphic>
          <a:graphicData uri="http://schemas.openxmlformats.org/presentationml/2006/ole">
            <mc:AlternateContent xmlns:mc="http://schemas.openxmlformats.org/markup-compatibility/2006">
              <mc:Choice xmlns:v="urn:schemas-microsoft-com:vml" Requires="v">
                <p:oleObj spid="_x0000_s209959" name="Equation" r:id="rId16" imgW="3949560" imgH="355320" progId="Equation.DSMT4">
                  <p:embed/>
                </p:oleObj>
              </mc:Choice>
              <mc:Fallback>
                <p:oleObj name="Equation" r:id="rId16" imgW="3949560" imgH="355320" progId="Equation.DSMT4">
                  <p:embed/>
                  <p:pic>
                    <p:nvPicPr>
                      <p:cNvPr id="0" name="Object 13"/>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2667000" y="2971800"/>
                        <a:ext cx="4687888" cy="39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13" name="Audio 12">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8"/>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1201888117"/>
      </p:ext>
    </p:extLst>
  </p:cSld>
  <p:clrMapOvr>
    <a:masterClrMapping/>
  </p:clrMapOvr>
  <mc:AlternateContent xmlns:mc="http://schemas.openxmlformats.org/markup-compatibility/2006">
    <mc:Choice xmlns:p14="http://schemas.microsoft.com/office/powerpoint/2010/main" Requires="p14">
      <p:transition spd="slow" p14:dur="2000" advTm="11258"/>
    </mc:Choice>
    <mc:Fallback>
      <p:transition spd="slow" advTm="112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32.7|16.2"/>
</p:tagLst>
</file>

<file path=ppt/tags/tag10.xml><?xml version="1.0" encoding="utf-8"?>
<p:tagLst xmlns:a="http://schemas.openxmlformats.org/drawingml/2006/main" xmlns:r="http://schemas.openxmlformats.org/officeDocument/2006/relationships" xmlns:p="http://schemas.openxmlformats.org/presentationml/2006/main">
  <p:tag name="TIMING" val="|6.9|24.9|9.9|23.8"/>
</p:tagLst>
</file>

<file path=ppt/tags/tag11.xml><?xml version="1.0" encoding="utf-8"?>
<p:tagLst xmlns:a="http://schemas.openxmlformats.org/drawingml/2006/main" xmlns:r="http://schemas.openxmlformats.org/officeDocument/2006/relationships" xmlns:p="http://schemas.openxmlformats.org/presentationml/2006/main">
  <p:tag name="TIMING" val="|2.4|38.5|15|10.9|24.4"/>
</p:tagLst>
</file>

<file path=ppt/tags/tag12.xml><?xml version="1.0" encoding="utf-8"?>
<p:tagLst xmlns:a="http://schemas.openxmlformats.org/drawingml/2006/main" xmlns:r="http://schemas.openxmlformats.org/officeDocument/2006/relationships" xmlns:p="http://schemas.openxmlformats.org/presentationml/2006/main">
  <p:tag name="TIMING" val="|1.4|33.3"/>
</p:tagLst>
</file>

<file path=ppt/tags/tag13.xml><?xml version="1.0" encoding="utf-8"?>
<p:tagLst xmlns:a="http://schemas.openxmlformats.org/drawingml/2006/main" xmlns:r="http://schemas.openxmlformats.org/officeDocument/2006/relationships" xmlns:p="http://schemas.openxmlformats.org/presentationml/2006/main">
  <p:tag name="TIMING" val="|13.8"/>
</p:tagLst>
</file>

<file path=ppt/tags/tag2.xml><?xml version="1.0" encoding="utf-8"?>
<p:tagLst xmlns:a="http://schemas.openxmlformats.org/drawingml/2006/main" xmlns:r="http://schemas.openxmlformats.org/officeDocument/2006/relationships" xmlns:p="http://schemas.openxmlformats.org/presentationml/2006/main">
  <p:tag name="TIMING" val="|8.2|9.6"/>
</p:tagLst>
</file>

<file path=ppt/tags/tag3.xml><?xml version="1.0" encoding="utf-8"?>
<p:tagLst xmlns:a="http://schemas.openxmlformats.org/drawingml/2006/main" xmlns:r="http://schemas.openxmlformats.org/officeDocument/2006/relationships" xmlns:p="http://schemas.openxmlformats.org/presentationml/2006/main">
  <p:tag name="TIMING" val="|5.4|18.3|5.1|3.8|8.8|5.5|9.1"/>
</p:tagLst>
</file>

<file path=ppt/tags/tag4.xml><?xml version="1.0" encoding="utf-8"?>
<p:tagLst xmlns:a="http://schemas.openxmlformats.org/drawingml/2006/main" xmlns:r="http://schemas.openxmlformats.org/officeDocument/2006/relationships" xmlns:p="http://schemas.openxmlformats.org/presentationml/2006/main">
  <p:tag name="TIMING" val="|3.2|25.2|5|6.8|46.5|7.7|22.6"/>
</p:tagLst>
</file>

<file path=ppt/tags/tag5.xml><?xml version="1.0" encoding="utf-8"?>
<p:tagLst xmlns:a="http://schemas.openxmlformats.org/drawingml/2006/main" xmlns:r="http://schemas.openxmlformats.org/officeDocument/2006/relationships" xmlns:p="http://schemas.openxmlformats.org/presentationml/2006/main">
  <p:tag name="TIMING" val="|1.8|26.3|5.9|10.7"/>
</p:tagLst>
</file>

<file path=ppt/tags/tag6.xml><?xml version="1.0" encoding="utf-8"?>
<p:tagLst xmlns:a="http://schemas.openxmlformats.org/drawingml/2006/main" xmlns:r="http://schemas.openxmlformats.org/officeDocument/2006/relationships" xmlns:p="http://schemas.openxmlformats.org/presentationml/2006/main">
  <p:tag name="TIMING" val="|11.7|10.7|20.9"/>
</p:tagLst>
</file>

<file path=ppt/tags/tag7.xml><?xml version="1.0" encoding="utf-8"?>
<p:tagLst xmlns:a="http://schemas.openxmlformats.org/drawingml/2006/main" xmlns:r="http://schemas.openxmlformats.org/officeDocument/2006/relationships" xmlns:p="http://schemas.openxmlformats.org/presentationml/2006/main">
  <p:tag name="TIMING" val="|2.4|38.5|15|10.9|24.4"/>
</p:tagLst>
</file>

<file path=ppt/tags/tag8.xml><?xml version="1.0" encoding="utf-8"?>
<p:tagLst xmlns:a="http://schemas.openxmlformats.org/drawingml/2006/main" xmlns:r="http://schemas.openxmlformats.org/officeDocument/2006/relationships" xmlns:p="http://schemas.openxmlformats.org/presentationml/2006/main">
  <p:tag name="TIMING" val="|10|16.8"/>
</p:tagLst>
</file>

<file path=ppt/tags/tag9.xml><?xml version="1.0" encoding="utf-8"?>
<p:tagLst xmlns:a="http://schemas.openxmlformats.org/drawingml/2006/main" xmlns:r="http://schemas.openxmlformats.org/officeDocument/2006/relationships" xmlns:p="http://schemas.openxmlformats.org/presentationml/2006/main">
  <p:tag name="TIMING" val="|18.3|3.4|11.5|10.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25031</TotalTime>
  <Words>676</Words>
  <Application>Microsoft Office PowerPoint</Application>
  <PresentationFormat>On-screen Show (4:3)</PresentationFormat>
  <Paragraphs>149</Paragraphs>
  <Slides>20</Slides>
  <Notes>0</Notes>
  <HiddenSlides>0</HiddenSlides>
  <MMClips>20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20</vt:i4>
      </vt:variant>
    </vt:vector>
  </HeadingPairs>
  <TitlesOfParts>
    <vt:vector size="22" baseType="lpstr">
      <vt:lpstr>Office Theme</vt:lpstr>
      <vt:lpstr>MathType 6.0 Equation</vt:lpstr>
      <vt:lpstr>5.1 The inner product for finite-dimensional vectors</vt:lpstr>
      <vt:lpstr>Introduction</vt:lpstr>
      <vt:lpstr>Inner products in Rn</vt:lpstr>
      <vt:lpstr>Inner products in Rn</vt:lpstr>
      <vt:lpstr>Properties of inner products in Rn</vt:lpstr>
      <vt:lpstr>Properties of inner products in Rn</vt:lpstr>
      <vt:lpstr>Properties of inner products in Rn</vt:lpstr>
      <vt:lpstr>Properties of inner products in Rn</vt:lpstr>
      <vt:lpstr>Properties of inner products in Rn</vt:lpstr>
      <vt:lpstr>Inner products in Cn</vt:lpstr>
      <vt:lpstr>Inner products in Cn</vt:lpstr>
      <vt:lpstr>Inner products in Cn</vt:lpstr>
      <vt:lpstr>Properties of inner products in Cn</vt:lpstr>
      <vt:lpstr>Inner product spaces</vt:lpstr>
      <vt:lpstr>Notation</vt:lpstr>
      <vt:lpstr>Summary</vt:lpstr>
      <vt:lpstr>References</vt:lpstr>
      <vt:lpstr>Acknowledgments</vt:lpstr>
      <vt:lpstr>Colophon </vt:lpstr>
      <vt:lpstr>Disclaimer</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Douglas Wilhelm Harder</dc:creator>
  <cp:lastModifiedBy>Douglas Wilhelm Harder</cp:lastModifiedBy>
  <cp:revision>500</cp:revision>
  <dcterms:created xsi:type="dcterms:W3CDTF">2020-04-30T19:27:29Z</dcterms:created>
  <dcterms:modified xsi:type="dcterms:W3CDTF">2020-09-29T11:48:26Z</dcterms:modified>
</cp:coreProperties>
</file>